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drawings/drawing1.xml" ContentType="application/vnd.openxmlformats-officedocument.drawingml.chartshapes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drawings/drawing2.xml" ContentType="application/vnd.openxmlformats-officedocument.drawingml.chartshapes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drawings/drawing3.xml" ContentType="application/vnd.openxmlformats-officedocument.drawingml.chartshapes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drawings/drawing4.xml" ContentType="application/vnd.openxmlformats-officedocument.drawingml.chartshapes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drawings/drawing5.xml" ContentType="application/vnd.openxmlformats-officedocument.drawingml.chartshapes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drawings/drawing6.xml" ContentType="application/vnd.openxmlformats-officedocument.drawingml.chartshapes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drawings/drawing7.xml" ContentType="application/vnd.openxmlformats-officedocument.drawingml.chartshapes+xml"/>
  <Override PartName="/ppt/charts/chart8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drawings/drawing8.xml" ContentType="application/vnd.openxmlformats-officedocument.drawingml.chartshapes+xml"/>
  <Override PartName="/ppt/charts/chart9.xml" ContentType="application/vnd.openxmlformats-officedocument.drawingml.chart+xml"/>
  <Override PartName="/ppt/charts/style9.xml" ContentType="application/vnd.ms-office.chartstyle+xml"/>
  <Override PartName="/ppt/charts/colors9.xml" ContentType="application/vnd.ms-office.chartcolorstyle+xml"/>
  <Override PartName="/ppt/drawings/drawing9.xml" ContentType="application/vnd.openxmlformats-officedocument.drawingml.chartshapes+xml"/>
  <Override PartName="/ppt/charts/chart10.xml" ContentType="application/vnd.openxmlformats-officedocument.drawingml.chart+xml"/>
  <Override PartName="/ppt/charts/style10.xml" ContentType="application/vnd.ms-office.chartstyle+xml"/>
  <Override PartName="/ppt/charts/colors10.xml" ContentType="application/vnd.ms-office.chartcolorstyle+xml"/>
  <Override PartName="/ppt/drawings/drawing10.xml" ContentType="application/vnd.openxmlformats-officedocument.drawingml.chartshapes+xml"/>
  <Override PartName="/ppt/charts/chart11.xml" ContentType="application/vnd.openxmlformats-officedocument.drawingml.chart+xml"/>
  <Override PartName="/ppt/charts/style11.xml" ContentType="application/vnd.ms-office.chartstyle+xml"/>
  <Override PartName="/ppt/charts/colors11.xml" ContentType="application/vnd.ms-office.chartcolorstyle+xml"/>
  <Override PartName="/ppt/drawings/drawing11.xml" ContentType="application/vnd.openxmlformats-officedocument.drawingml.chartshapes+xml"/>
  <Override PartName="/ppt/charts/chart12.xml" ContentType="application/vnd.openxmlformats-officedocument.drawingml.chart+xml"/>
  <Override PartName="/ppt/charts/style12.xml" ContentType="application/vnd.ms-office.chartstyle+xml"/>
  <Override PartName="/ppt/charts/colors12.xml" ContentType="application/vnd.ms-office.chartcolorstyle+xml"/>
  <Override PartName="/ppt/drawings/drawing12.xml" ContentType="application/vnd.openxmlformats-officedocument.drawingml.chartshapes+xml"/>
  <Override PartName="/ppt/charts/chart13.xml" ContentType="application/vnd.openxmlformats-officedocument.drawingml.chart+xml"/>
  <Override PartName="/ppt/charts/style13.xml" ContentType="application/vnd.ms-office.chartstyle+xml"/>
  <Override PartName="/ppt/charts/colors13.xml" ContentType="application/vnd.ms-office.chartcolorstyle+xml"/>
  <Override PartName="/ppt/drawings/drawing13.xml" ContentType="application/vnd.openxmlformats-officedocument.drawingml.chartshapes+xml"/>
  <Override PartName="/ppt/charts/chart14.xml" ContentType="application/vnd.openxmlformats-officedocument.drawingml.chart+xml"/>
  <Override PartName="/ppt/charts/style14.xml" ContentType="application/vnd.ms-office.chartstyle+xml"/>
  <Override PartName="/ppt/charts/colors14.xml" ContentType="application/vnd.ms-office.chartcolorstyle+xml"/>
  <Override PartName="/ppt/drawings/drawing14.xml" ContentType="application/vnd.openxmlformats-officedocument.drawingml.chartshapes+xml"/>
  <Override PartName="/ppt/charts/chart15.xml" ContentType="application/vnd.openxmlformats-officedocument.drawingml.chart+xml"/>
  <Override PartName="/ppt/charts/style15.xml" ContentType="application/vnd.ms-office.chartstyle+xml"/>
  <Override PartName="/ppt/charts/colors15.xml" ContentType="application/vnd.ms-office.chartcolorstyle+xml"/>
  <Override PartName="/ppt/drawings/drawing15.xml" ContentType="application/vnd.openxmlformats-officedocument.drawingml.chartshapes+xml"/>
  <Override PartName="/ppt/charts/chart16.xml" ContentType="application/vnd.openxmlformats-officedocument.drawingml.chart+xml"/>
  <Override PartName="/ppt/charts/style16.xml" ContentType="application/vnd.ms-office.chartstyle+xml"/>
  <Override PartName="/ppt/charts/colors16.xml" ContentType="application/vnd.ms-office.chartcolorstyle+xml"/>
  <Override PartName="/ppt/drawings/drawing16.xml" ContentType="application/vnd.openxmlformats-officedocument.drawingml.chartshapes+xml"/>
  <Override PartName="/ppt/charts/chart17.xml" ContentType="application/vnd.openxmlformats-officedocument.drawingml.chart+xml"/>
  <Override PartName="/ppt/charts/style17.xml" ContentType="application/vnd.ms-office.chartstyle+xml"/>
  <Override PartName="/ppt/charts/colors17.xml" ContentType="application/vnd.ms-office.chartcolorstyle+xml"/>
  <Override PartName="/ppt/drawings/drawing17.xml" ContentType="application/vnd.openxmlformats-officedocument.drawingml.chartshapes+xml"/>
  <Override PartName="/ppt/charts/chart18.xml" ContentType="application/vnd.openxmlformats-officedocument.drawingml.chart+xml"/>
  <Override PartName="/ppt/charts/style18.xml" ContentType="application/vnd.ms-office.chartstyle+xml"/>
  <Override PartName="/ppt/charts/colors18.xml" ContentType="application/vnd.ms-office.chartcolorstyle+xml"/>
  <Override PartName="/ppt/drawings/drawing18.xml" ContentType="application/vnd.openxmlformats-officedocument.drawingml.chartshapes+xml"/>
  <Override PartName="/ppt/charts/chart19.xml" ContentType="application/vnd.openxmlformats-officedocument.drawingml.chart+xml"/>
  <Override PartName="/ppt/charts/style19.xml" ContentType="application/vnd.ms-office.chartstyle+xml"/>
  <Override PartName="/ppt/charts/colors19.xml" ContentType="application/vnd.ms-office.chartcolorstyle+xml"/>
  <Override PartName="/ppt/drawings/drawing19.xml" ContentType="application/vnd.openxmlformats-officedocument.drawingml.chartshapes+xml"/>
  <Override PartName="/ppt/charts/chart20.xml" ContentType="application/vnd.openxmlformats-officedocument.drawingml.chart+xml"/>
  <Override PartName="/ppt/charts/style20.xml" ContentType="application/vnd.ms-office.chartstyle+xml"/>
  <Override PartName="/ppt/charts/colors20.xml" ContentType="application/vnd.ms-office.chartcolorstyle+xml"/>
  <Override PartName="/ppt/drawings/drawing20.xml" ContentType="application/vnd.openxmlformats-officedocument.drawingml.chartshapes+xml"/>
  <Override PartName="/ppt/charts/chart21.xml" ContentType="application/vnd.openxmlformats-officedocument.drawingml.chart+xml"/>
  <Override PartName="/ppt/charts/style21.xml" ContentType="application/vnd.ms-office.chartstyle+xml"/>
  <Override PartName="/ppt/charts/colors21.xml" ContentType="application/vnd.ms-office.chartcolorstyle+xml"/>
  <Override PartName="/ppt/drawings/drawing21.xml" ContentType="application/vnd.openxmlformats-officedocument.drawingml.chartshapes+xml"/>
  <Override PartName="/ppt/charts/chart22.xml" ContentType="application/vnd.openxmlformats-officedocument.drawingml.chart+xml"/>
  <Override PartName="/ppt/charts/style22.xml" ContentType="application/vnd.ms-office.chartstyle+xml"/>
  <Override PartName="/ppt/charts/colors22.xml" ContentType="application/vnd.ms-office.chartcolorstyle+xml"/>
  <Override PartName="/ppt/drawings/drawing22.xml" ContentType="application/vnd.openxmlformats-officedocument.drawingml.chartshapes+xml"/>
  <Override PartName="/ppt/charts/chart23.xml" ContentType="application/vnd.openxmlformats-officedocument.drawingml.chart+xml"/>
  <Override PartName="/ppt/charts/style23.xml" ContentType="application/vnd.ms-office.chartstyle+xml"/>
  <Override PartName="/ppt/charts/colors23.xml" ContentType="application/vnd.ms-office.chartcolorstyle+xml"/>
  <Override PartName="/ppt/drawings/drawing23.xml" ContentType="application/vnd.openxmlformats-officedocument.drawingml.chartshapes+xml"/>
  <Override PartName="/ppt/charts/chart24.xml" ContentType="application/vnd.openxmlformats-officedocument.drawingml.chart+xml"/>
  <Override PartName="/ppt/charts/style24.xml" ContentType="application/vnd.ms-office.chartstyle+xml"/>
  <Override PartName="/ppt/charts/colors24.xml" ContentType="application/vnd.ms-office.chartcolorstyle+xml"/>
  <Override PartName="/ppt/drawings/drawing24.xml" ContentType="application/vnd.openxmlformats-officedocument.drawingml.chartshapes+xml"/>
  <Override PartName="/ppt/charts/chart25.xml" ContentType="application/vnd.openxmlformats-officedocument.drawingml.chart+xml"/>
  <Override PartName="/ppt/charts/style25.xml" ContentType="application/vnd.ms-office.chartstyle+xml"/>
  <Override PartName="/ppt/charts/colors25.xml" ContentType="application/vnd.ms-office.chartcolorstyle+xml"/>
  <Override PartName="/ppt/drawings/drawing25.xml" ContentType="application/vnd.openxmlformats-officedocument.drawingml.chartshapes+xml"/>
  <Override PartName="/ppt/charts/chart26.xml" ContentType="application/vnd.openxmlformats-officedocument.drawingml.chart+xml"/>
  <Override PartName="/ppt/charts/style26.xml" ContentType="application/vnd.ms-office.chartstyle+xml"/>
  <Override PartName="/ppt/charts/colors26.xml" ContentType="application/vnd.ms-office.chartcolorstyle+xml"/>
  <Override PartName="/ppt/drawings/drawing26.xml" ContentType="application/vnd.openxmlformats-officedocument.drawingml.chartshape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3"/>
  </p:notesMasterIdLst>
  <p:handoutMasterIdLst>
    <p:handoutMasterId r:id="rId34"/>
  </p:handoutMasterIdLst>
  <p:sldIdLst>
    <p:sldId id="311" r:id="rId2"/>
    <p:sldId id="284" r:id="rId3"/>
    <p:sldId id="309" r:id="rId4"/>
    <p:sldId id="285" r:id="rId5"/>
    <p:sldId id="286" r:id="rId6"/>
    <p:sldId id="287" r:id="rId7"/>
    <p:sldId id="313" r:id="rId8"/>
    <p:sldId id="288" r:id="rId9"/>
    <p:sldId id="289" r:id="rId10"/>
    <p:sldId id="314" r:id="rId11"/>
    <p:sldId id="290" r:id="rId12"/>
    <p:sldId id="315" r:id="rId13"/>
    <p:sldId id="316" r:id="rId14"/>
    <p:sldId id="321" r:id="rId15"/>
    <p:sldId id="317" r:id="rId16"/>
    <p:sldId id="291" r:id="rId17"/>
    <p:sldId id="292" r:id="rId18"/>
    <p:sldId id="318" r:id="rId19"/>
    <p:sldId id="293" r:id="rId20"/>
    <p:sldId id="322" r:id="rId21"/>
    <p:sldId id="294" r:id="rId22"/>
    <p:sldId id="295" r:id="rId23"/>
    <p:sldId id="296" r:id="rId24"/>
    <p:sldId id="323" r:id="rId25"/>
    <p:sldId id="297" r:id="rId26"/>
    <p:sldId id="298" r:id="rId27"/>
    <p:sldId id="299" r:id="rId28"/>
    <p:sldId id="300" r:id="rId29"/>
    <p:sldId id="319" r:id="rId30"/>
    <p:sldId id="320" r:id="rId31"/>
    <p:sldId id="312" r:id="rId3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3B4B98B0-60AC-42C2-AFA5-B58CD77FA1E5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31" autoAdjust="0"/>
    <p:restoredTop sz="95294" autoAdjust="0"/>
  </p:normalViewPr>
  <p:slideViewPr>
    <p:cSldViewPr snapToGrid="0">
      <p:cViewPr varScale="1">
        <p:scale>
          <a:sx n="115" d="100"/>
          <a:sy n="115" d="100"/>
        </p:scale>
        <p:origin x="144" y="108"/>
      </p:cViewPr>
      <p:guideLst>
        <p:guide orient="horz" pos="2160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68" d="100"/>
          <a:sy n="68" d="100"/>
        </p:scale>
        <p:origin x="2808" y="54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chartUserShapes" Target="../drawings/drawing1.xml"/></Relationships>
</file>

<file path=ppt/charts/_rels/chart1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9.xlsx"/><Relationship Id="rId2" Type="http://schemas.microsoft.com/office/2011/relationships/chartColorStyle" Target="colors10.xml"/><Relationship Id="rId1" Type="http://schemas.microsoft.com/office/2011/relationships/chartStyle" Target="style10.xml"/><Relationship Id="rId4" Type="http://schemas.openxmlformats.org/officeDocument/2006/relationships/chartUserShapes" Target="../drawings/drawing10.xml"/></Relationships>
</file>

<file path=ppt/charts/_rels/chart1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0.xlsx"/><Relationship Id="rId2" Type="http://schemas.microsoft.com/office/2011/relationships/chartColorStyle" Target="colors11.xml"/><Relationship Id="rId1" Type="http://schemas.microsoft.com/office/2011/relationships/chartStyle" Target="style11.xml"/><Relationship Id="rId4" Type="http://schemas.openxmlformats.org/officeDocument/2006/relationships/chartUserShapes" Target="../drawings/drawing11.xml"/></Relationships>
</file>

<file path=ppt/charts/_rels/chart1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1.xlsx"/><Relationship Id="rId2" Type="http://schemas.microsoft.com/office/2011/relationships/chartColorStyle" Target="colors12.xml"/><Relationship Id="rId1" Type="http://schemas.microsoft.com/office/2011/relationships/chartStyle" Target="style12.xml"/><Relationship Id="rId4" Type="http://schemas.openxmlformats.org/officeDocument/2006/relationships/chartUserShapes" Target="../drawings/drawing12.xml"/></Relationships>
</file>

<file path=ppt/charts/_rels/chart1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2.xlsx"/><Relationship Id="rId2" Type="http://schemas.microsoft.com/office/2011/relationships/chartColorStyle" Target="colors13.xml"/><Relationship Id="rId1" Type="http://schemas.microsoft.com/office/2011/relationships/chartStyle" Target="style13.xml"/><Relationship Id="rId4" Type="http://schemas.openxmlformats.org/officeDocument/2006/relationships/chartUserShapes" Target="../drawings/drawing13.xml"/></Relationships>
</file>

<file path=ppt/charts/_rels/chart1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3.xlsx"/><Relationship Id="rId2" Type="http://schemas.microsoft.com/office/2011/relationships/chartColorStyle" Target="colors14.xml"/><Relationship Id="rId1" Type="http://schemas.microsoft.com/office/2011/relationships/chartStyle" Target="style14.xml"/><Relationship Id="rId4" Type="http://schemas.openxmlformats.org/officeDocument/2006/relationships/chartUserShapes" Target="../drawings/drawing14.xml"/></Relationships>
</file>

<file path=ppt/charts/_rels/chart1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4.xlsx"/><Relationship Id="rId2" Type="http://schemas.microsoft.com/office/2011/relationships/chartColorStyle" Target="colors15.xml"/><Relationship Id="rId1" Type="http://schemas.microsoft.com/office/2011/relationships/chartStyle" Target="style15.xml"/><Relationship Id="rId4" Type="http://schemas.openxmlformats.org/officeDocument/2006/relationships/chartUserShapes" Target="../drawings/drawing15.xml"/></Relationships>
</file>

<file path=ppt/charts/_rels/chart1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5.xlsx"/><Relationship Id="rId2" Type="http://schemas.microsoft.com/office/2011/relationships/chartColorStyle" Target="colors16.xml"/><Relationship Id="rId1" Type="http://schemas.microsoft.com/office/2011/relationships/chartStyle" Target="style16.xml"/><Relationship Id="rId4" Type="http://schemas.openxmlformats.org/officeDocument/2006/relationships/chartUserShapes" Target="../drawings/drawing16.xml"/></Relationships>
</file>

<file path=ppt/charts/_rels/chart1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6.xlsx"/><Relationship Id="rId2" Type="http://schemas.microsoft.com/office/2011/relationships/chartColorStyle" Target="colors17.xml"/><Relationship Id="rId1" Type="http://schemas.microsoft.com/office/2011/relationships/chartStyle" Target="style17.xml"/><Relationship Id="rId4" Type="http://schemas.openxmlformats.org/officeDocument/2006/relationships/chartUserShapes" Target="../drawings/drawing17.xml"/></Relationships>
</file>

<file path=ppt/charts/_rels/chart1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7.xlsx"/><Relationship Id="rId2" Type="http://schemas.microsoft.com/office/2011/relationships/chartColorStyle" Target="colors18.xml"/><Relationship Id="rId1" Type="http://schemas.microsoft.com/office/2011/relationships/chartStyle" Target="style18.xml"/><Relationship Id="rId4" Type="http://schemas.openxmlformats.org/officeDocument/2006/relationships/chartUserShapes" Target="../drawings/drawing18.xml"/></Relationships>
</file>

<file path=ppt/charts/_rels/chart1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8.xlsx"/><Relationship Id="rId2" Type="http://schemas.microsoft.com/office/2011/relationships/chartColorStyle" Target="colors19.xml"/><Relationship Id="rId1" Type="http://schemas.microsoft.com/office/2011/relationships/chartStyle" Target="style19.xml"/><Relationship Id="rId4" Type="http://schemas.openxmlformats.org/officeDocument/2006/relationships/chartUserShapes" Target="../drawings/drawing19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Relationship Id="rId4" Type="http://schemas.openxmlformats.org/officeDocument/2006/relationships/chartUserShapes" Target="../drawings/drawing2.xml"/></Relationships>
</file>

<file path=ppt/charts/_rels/chart2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9.xlsx"/><Relationship Id="rId2" Type="http://schemas.microsoft.com/office/2011/relationships/chartColorStyle" Target="colors20.xml"/><Relationship Id="rId1" Type="http://schemas.microsoft.com/office/2011/relationships/chartStyle" Target="style20.xml"/><Relationship Id="rId4" Type="http://schemas.openxmlformats.org/officeDocument/2006/relationships/chartUserShapes" Target="../drawings/drawing20.xml"/></Relationships>
</file>

<file path=ppt/charts/_rels/chart2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0.xlsx"/><Relationship Id="rId2" Type="http://schemas.microsoft.com/office/2011/relationships/chartColorStyle" Target="colors21.xml"/><Relationship Id="rId1" Type="http://schemas.microsoft.com/office/2011/relationships/chartStyle" Target="style21.xml"/><Relationship Id="rId4" Type="http://schemas.openxmlformats.org/officeDocument/2006/relationships/chartUserShapes" Target="../drawings/drawing21.xml"/></Relationships>
</file>

<file path=ppt/charts/_rels/chart2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1.xlsx"/><Relationship Id="rId2" Type="http://schemas.microsoft.com/office/2011/relationships/chartColorStyle" Target="colors22.xml"/><Relationship Id="rId1" Type="http://schemas.microsoft.com/office/2011/relationships/chartStyle" Target="style22.xml"/><Relationship Id="rId4" Type="http://schemas.openxmlformats.org/officeDocument/2006/relationships/chartUserShapes" Target="../drawings/drawing22.xml"/></Relationships>
</file>

<file path=ppt/charts/_rels/chart2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2.xlsx"/><Relationship Id="rId2" Type="http://schemas.microsoft.com/office/2011/relationships/chartColorStyle" Target="colors23.xml"/><Relationship Id="rId1" Type="http://schemas.microsoft.com/office/2011/relationships/chartStyle" Target="style23.xml"/><Relationship Id="rId4" Type="http://schemas.openxmlformats.org/officeDocument/2006/relationships/chartUserShapes" Target="../drawings/drawing23.xml"/></Relationships>
</file>

<file path=ppt/charts/_rels/chart2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3.xlsx"/><Relationship Id="rId2" Type="http://schemas.microsoft.com/office/2011/relationships/chartColorStyle" Target="colors24.xml"/><Relationship Id="rId1" Type="http://schemas.microsoft.com/office/2011/relationships/chartStyle" Target="style24.xml"/><Relationship Id="rId4" Type="http://schemas.openxmlformats.org/officeDocument/2006/relationships/chartUserShapes" Target="../drawings/drawing24.xml"/></Relationships>
</file>

<file path=ppt/charts/_rels/chart2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4.xlsx"/><Relationship Id="rId2" Type="http://schemas.microsoft.com/office/2011/relationships/chartColorStyle" Target="colors25.xml"/><Relationship Id="rId1" Type="http://schemas.microsoft.com/office/2011/relationships/chartStyle" Target="style25.xml"/><Relationship Id="rId4" Type="http://schemas.openxmlformats.org/officeDocument/2006/relationships/chartUserShapes" Target="../drawings/drawing25.xml"/></Relationships>
</file>

<file path=ppt/charts/_rels/chart2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5.xlsx"/><Relationship Id="rId2" Type="http://schemas.microsoft.com/office/2011/relationships/chartColorStyle" Target="colors26.xml"/><Relationship Id="rId1" Type="http://schemas.microsoft.com/office/2011/relationships/chartStyle" Target="style26.xml"/><Relationship Id="rId4" Type="http://schemas.openxmlformats.org/officeDocument/2006/relationships/chartUserShapes" Target="../drawings/drawing26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3.xml"/><Relationship Id="rId1" Type="http://schemas.microsoft.com/office/2011/relationships/chartStyle" Target="style3.xml"/><Relationship Id="rId4" Type="http://schemas.openxmlformats.org/officeDocument/2006/relationships/chartUserShapes" Target="../drawings/drawing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.xlsx"/><Relationship Id="rId2" Type="http://schemas.microsoft.com/office/2011/relationships/chartColorStyle" Target="colors4.xml"/><Relationship Id="rId1" Type="http://schemas.microsoft.com/office/2011/relationships/chartStyle" Target="style4.xml"/><Relationship Id="rId4" Type="http://schemas.openxmlformats.org/officeDocument/2006/relationships/chartUserShapes" Target="../drawings/drawing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4.xlsx"/><Relationship Id="rId2" Type="http://schemas.microsoft.com/office/2011/relationships/chartColorStyle" Target="colors5.xml"/><Relationship Id="rId1" Type="http://schemas.microsoft.com/office/2011/relationships/chartStyle" Target="style5.xml"/><Relationship Id="rId4" Type="http://schemas.openxmlformats.org/officeDocument/2006/relationships/chartUserShapes" Target="../drawings/drawing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5.xlsx"/><Relationship Id="rId2" Type="http://schemas.microsoft.com/office/2011/relationships/chartColorStyle" Target="colors6.xml"/><Relationship Id="rId1" Type="http://schemas.microsoft.com/office/2011/relationships/chartStyle" Target="style6.xml"/><Relationship Id="rId4" Type="http://schemas.openxmlformats.org/officeDocument/2006/relationships/chartUserShapes" Target="../drawings/drawing6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6.xlsx"/><Relationship Id="rId2" Type="http://schemas.microsoft.com/office/2011/relationships/chartColorStyle" Target="colors7.xml"/><Relationship Id="rId1" Type="http://schemas.microsoft.com/office/2011/relationships/chartStyle" Target="style7.xml"/><Relationship Id="rId4" Type="http://schemas.openxmlformats.org/officeDocument/2006/relationships/chartUserShapes" Target="../drawings/drawing7.xm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7.xlsx"/><Relationship Id="rId2" Type="http://schemas.microsoft.com/office/2011/relationships/chartColorStyle" Target="colors8.xml"/><Relationship Id="rId1" Type="http://schemas.microsoft.com/office/2011/relationships/chartStyle" Target="style8.xml"/><Relationship Id="rId4" Type="http://schemas.openxmlformats.org/officeDocument/2006/relationships/chartUserShapes" Target="../drawings/drawing8.xml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8.xlsx"/><Relationship Id="rId2" Type="http://schemas.microsoft.com/office/2011/relationships/chartColorStyle" Target="colors9.xml"/><Relationship Id="rId1" Type="http://schemas.microsoft.com/office/2011/relationships/chartStyle" Target="style9.xml"/><Relationship Id="rId4" Type="http://schemas.openxmlformats.org/officeDocument/2006/relationships/chartUserShapes" Target="../drawings/drawing9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128" b="1" i="0" u="none" strike="noStrike" kern="1200" cap="none" spc="0" normalizeH="0" baseline="0">
                <a:solidFill>
                  <a:schemeClr val="dk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pPr>
            <a:r>
              <a:rPr lang="en-US" sz="2128" b="1" i="0" u="none" strike="noStrike" cap="none" normalizeH="0" baseline="0" dirty="0" smtClean="0">
                <a:effectLst/>
              </a:rPr>
              <a:t>2018 LEAD RESULTS Pre-K – 2</a:t>
            </a:r>
            <a:r>
              <a:rPr lang="en-US" sz="2128" b="1" i="0" u="none" strike="noStrike" cap="none" normalizeH="0" baseline="30000" dirty="0" smtClean="0">
                <a:effectLst/>
              </a:rPr>
              <a:t>nd</a:t>
            </a:r>
            <a:r>
              <a:rPr lang="en-US" sz="2128" b="1" i="0" u="none" strike="noStrike" cap="none" normalizeH="0" baseline="0" dirty="0" smtClean="0">
                <a:effectLst/>
              </a:rPr>
              <a:t> Grade</a:t>
            </a:r>
            <a:endParaRPr lang="en-US" dirty="0"/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128" b="1" i="0" u="none" strike="noStrike" kern="1200" cap="none" spc="0" normalizeH="0" baseline="0">
              <a:solidFill>
                <a:schemeClr val="dk1">
                  <a:lumMod val="50000"/>
                  <a:lumOff val="50000"/>
                </a:schemeClr>
              </a:solidFill>
              <a:latin typeface="+mj-lt"/>
              <a:ea typeface="+mj-ea"/>
              <a:cs typeface="+mj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5.3586860236220474E-2"/>
          <c:y val="0.12457421988918053"/>
          <c:w val="0.93287147309711282"/>
          <c:h val="0.69526844561096535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Lowest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Sheet1!$A$2:$A$26</c:f>
              <c:strCache>
                <c:ptCount val="25"/>
                <c:pt idx="0">
                  <c:v>Apalachee</c:v>
                </c:pt>
                <c:pt idx="1">
                  <c:v>Astoria Park</c:v>
                </c:pt>
                <c:pt idx="2">
                  <c:v>Bond</c:v>
                </c:pt>
                <c:pt idx="3">
                  <c:v>Buck Lake</c:v>
                </c:pt>
                <c:pt idx="4">
                  <c:v>Canopy Oaks</c:v>
                </c:pt>
                <c:pt idx="5">
                  <c:v>Chaires</c:v>
                </c:pt>
                <c:pt idx="6">
                  <c:v>Conley</c:v>
                </c:pt>
                <c:pt idx="7">
                  <c:v>Desoto Trail</c:v>
                </c:pt>
                <c:pt idx="8">
                  <c:v>Ft. Braden</c:v>
                </c:pt>
                <c:pt idx="9">
                  <c:v>Gilchrist</c:v>
                </c:pt>
                <c:pt idx="10">
                  <c:v>Hartsfield</c:v>
                </c:pt>
                <c:pt idx="11">
                  <c:v>Hawks Rise</c:v>
                </c:pt>
                <c:pt idx="12">
                  <c:v>Kate Sullivan</c:v>
                </c:pt>
                <c:pt idx="13">
                  <c:v>Killearn Lakes</c:v>
                </c:pt>
                <c:pt idx="14">
                  <c:v>Lively Pre-K</c:v>
                </c:pt>
                <c:pt idx="15">
                  <c:v>Moore</c:v>
                </c:pt>
                <c:pt idx="16">
                  <c:v>Oak Ridge</c:v>
                </c:pt>
                <c:pt idx="17">
                  <c:v>Pineview</c:v>
                </c:pt>
                <c:pt idx="18">
                  <c:v>Riley</c:v>
                </c:pt>
                <c:pt idx="19">
                  <c:v>Roberts</c:v>
                </c:pt>
                <c:pt idx="20">
                  <c:v>Ruediger</c:v>
                </c:pt>
                <c:pt idx="21">
                  <c:v>Sabal Palm</c:v>
                </c:pt>
                <c:pt idx="22">
                  <c:v>Sealey</c:v>
                </c:pt>
                <c:pt idx="23">
                  <c:v>Springwood</c:v>
                </c:pt>
                <c:pt idx="24">
                  <c:v>Woodville</c:v>
                </c:pt>
              </c:strCache>
            </c:strRef>
          </c:cat>
          <c:val>
            <c:numRef>
              <c:f>Sheet1!$B$2:$B$26</c:f>
              <c:numCache>
                <c:formatCode>0.00</c:formatCode>
                <c:ptCount val="25"/>
                <c:pt idx="0">
                  <c:v>0.67</c:v>
                </c:pt>
                <c:pt idx="1">
                  <c:v>0.67</c:v>
                </c:pt>
                <c:pt idx="2">
                  <c:v>0.67</c:v>
                </c:pt>
                <c:pt idx="3">
                  <c:v>1</c:v>
                </c:pt>
                <c:pt idx="4">
                  <c:v>0.67</c:v>
                </c:pt>
                <c:pt idx="5">
                  <c:v>0.67</c:v>
                </c:pt>
                <c:pt idx="6">
                  <c:v>0.67</c:v>
                </c:pt>
                <c:pt idx="7">
                  <c:v>0.67</c:v>
                </c:pt>
                <c:pt idx="8">
                  <c:v>0.67</c:v>
                </c:pt>
                <c:pt idx="9">
                  <c:v>0.67</c:v>
                </c:pt>
                <c:pt idx="10">
                  <c:v>0.67</c:v>
                </c:pt>
                <c:pt idx="11">
                  <c:v>0.67</c:v>
                </c:pt>
                <c:pt idx="12">
                  <c:v>0.67</c:v>
                </c:pt>
                <c:pt idx="13">
                  <c:v>0.67</c:v>
                </c:pt>
                <c:pt idx="14">
                  <c:v>0.67</c:v>
                </c:pt>
                <c:pt idx="15">
                  <c:v>0.67</c:v>
                </c:pt>
                <c:pt idx="16">
                  <c:v>0.67</c:v>
                </c:pt>
                <c:pt idx="17">
                  <c:v>0.67</c:v>
                </c:pt>
                <c:pt idx="19">
                  <c:v>1</c:v>
                </c:pt>
                <c:pt idx="20">
                  <c:v>1</c:v>
                </c:pt>
                <c:pt idx="21">
                  <c:v>0.67</c:v>
                </c:pt>
                <c:pt idx="22">
                  <c:v>0.67</c:v>
                </c:pt>
                <c:pt idx="23">
                  <c:v>1</c:v>
                </c:pt>
                <c:pt idx="24">
                  <c:v>0.67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77C-45F1-A624-E4CBABBCEBC9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Highest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Sheet1!$A$2:$A$26</c:f>
              <c:strCache>
                <c:ptCount val="25"/>
                <c:pt idx="0">
                  <c:v>Apalachee</c:v>
                </c:pt>
                <c:pt idx="1">
                  <c:v>Astoria Park</c:v>
                </c:pt>
                <c:pt idx="2">
                  <c:v>Bond</c:v>
                </c:pt>
                <c:pt idx="3">
                  <c:v>Buck Lake</c:v>
                </c:pt>
                <c:pt idx="4">
                  <c:v>Canopy Oaks</c:v>
                </c:pt>
                <c:pt idx="5">
                  <c:v>Chaires</c:v>
                </c:pt>
                <c:pt idx="6">
                  <c:v>Conley</c:v>
                </c:pt>
                <c:pt idx="7">
                  <c:v>Desoto Trail</c:v>
                </c:pt>
                <c:pt idx="8">
                  <c:v>Ft. Braden</c:v>
                </c:pt>
                <c:pt idx="9">
                  <c:v>Gilchrist</c:v>
                </c:pt>
                <c:pt idx="10">
                  <c:v>Hartsfield</c:v>
                </c:pt>
                <c:pt idx="11">
                  <c:v>Hawks Rise</c:v>
                </c:pt>
                <c:pt idx="12">
                  <c:v>Kate Sullivan</c:v>
                </c:pt>
                <c:pt idx="13">
                  <c:v>Killearn Lakes</c:v>
                </c:pt>
                <c:pt idx="14">
                  <c:v>Lively Pre-K</c:v>
                </c:pt>
                <c:pt idx="15">
                  <c:v>Moore</c:v>
                </c:pt>
                <c:pt idx="16">
                  <c:v>Oak Ridge</c:v>
                </c:pt>
                <c:pt idx="17">
                  <c:v>Pineview</c:v>
                </c:pt>
                <c:pt idx="18">
                  <c:v>Riley</c:v>
                </c:pt>
                <c:pt idx="19">
                  <c:v>Roberts</c:v>
                </c:pt>
                <c:pt idx="20">
                  <c:v>Ruediger</c:v>
                </c:pt>
                <c:pt idx="21">
                  <c:v>Sabal Palm</c:v>
                </c:pt>
                <c:pt idx="22">
                  <c:v>Sealey</c:v>
                </c:pt>
                <c:pt idx="23">
                  <c:v>Springwood</c:v>
                </c:pt>
                <c:pt idx="24">
                  <c:v>Woodville</c:v>
                </c:pt>
              </c:strCache>
            </c:strRef>
          </c:cat>
          <c:val>
            <c:numRef>
              <c:f>Sheet1!$C$2:$C$26</c:f>
              <c:numCache>
                <c:formatCode>0.00</c:formatCode>
                <c:ptCount val="25"/>
                <c:pt idx="0">
                  <c:v>2</c:v>
                </c:pt>
                <c:pt idx="1">
                  <c:v>2</c:v>
                </c:pt>
                <c:pt idx="2">
                  <c:v>5</c:v>
                </c:pt>
                <c:pt idx="3">
                  <c:v>6</c:v>
                </c:pt>
                <c:pt idx="4">
                  <c:v>4</c:v>
                </c:pt>
                <c:pt idx="5">
                  <c:v>2</c:v>
                </c:pt>
                <c:pt idx="6">
                  <c:v>3</c:v>
                </c:pt>
                <c:pt idx="7">
                  <c:v>70</c:v>
                </c:pt>
                <c:pt idx="8">
                  <c:v>5</c:v>
                </c:pt>
                <c:pt idx="9">
                  <c:v>3</c:v>
                </c:pt>
                <c:pt idx="10">
                  <c:v>7</c:v>
                </c:pt>
                <c:pt idx="11">
                  <c:v>7</c:v>
                </c:pt>
                <c:pt idx="12">
                  <c:v>4</c:v>
                </c:pt>
                <c:pt idx="13">
                  <c:v>2</c:v>
                </c:pt>
                <c:pt idx="14">
                  <c:v>8</c:v>
                </c:pt>
                <c:pt idx="15">
                  <c:v>8</c:v>
                </c:pt>
                <c:pt idx="16">
                  <c:v>3</c:v>
                </c:pt>
                <c:pt idx="17">
                  <c:v>6</c:v>
                </c:pt>
                <c:pt idx="19">
                  <c:v>1</c:v>
                </c:pt>
                <c:pt idx="20">
                  <c:v>9</c:v>
                </c:pt>
                <c:pt idx="21">
                  <c:v>6</c:v>
                </c:pt>
                <c:pt idx="22">
                  <c:v>6</c:v>
                </c:pt>
                <c:pt idx="23">
                  <c:v>5</c:v>
                </c:pt>
                <c:pt idx="24">
                  <c:v>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6E0-40E6-BCE7-1B0EF1B1451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67"/>
        <c:overlap val="-43"/>
        <c:axId val="269871040"/>
        <c:axId val="269873008"/>
      </c:barChart>
      <c:catAx>
        <c:axId val="269871040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dk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dk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cap="none" spc="0" normalizeH="0" baseline="0">
                <a:solidFill>
                  <a:schemeClr val="dk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69873008"/>
        <c:crosses val="autoZero"/>
        <c:auto val="1"/>
        <c:lblAlgn val="ctr"/>
        <c:lblOffset val="100"/>
        <c:noMultiLvlLbl val="0"/>
      </c:catAx>
      <c:valAx>
        <c:axId val="269873008"/>
        <c:scaling>
          <c:orientation val="minMax"/>
          <c:max val="30"/>
        </c:scaling>
        <c:delete val="0"/>
        <c:axPos val="l"/>
        <c:majorGridlines>
          <c:spPr>
            <a:ln w="9525" cap="flat" cmpd="sng" algn="ctr">
              <a:noFill/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197" b="1" i="0" u="none" strike="noStrike" kern="1200" baseline="0">
                    <a:solidFill>
                      <a:schemeClr val="dk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dirty="0"/>
                  <a:t>Lead  PPB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197" b="1" i="0" u="none" strike="noStrike" kern="1200" baseline="0">
                  <a:solidFill>
                    <a:schemeClr val="dk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0.0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dk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6987104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dk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solidFill>
      <a:schemeClr val="lt1"/>
    </a:solidFill>
    <a:ln w="9525" cap="flat" cmpd="sng" algn="ctr">
      <a:solidFill>
        <a:schemeClr val="dk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  <c:userShapes r:id="rId4"/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128" b="0" i="0" u="none" strike="noStrike" kern="1200" cap="none" spc="50" normalizeH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+mj-ea"/>
                <a:cs typeface="+mj-cs"/>
              </a:defRPr>
            </a:pPr>
            <a:r>
              <a:rPr lang="en-US" dirty="0"/>
              <a:t>PPB Reported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128" b="0" i="0" u="none" strike="noStrike" kern="1200" cap="none" spc="50" normalizeH="0" baseline="0">
              <a:solidFill>
                <a:schemeClr val="tx1">
                  <a:lumMod val="65000"/>
                  <a:lumOff val="35000"/>
                </a:schemeClr>
              </a:solidFill>
              <a:latin typeface="+mj-lt"/>
              <a:ea typeface="+mj-ea"/>
              <a:cs typeface="+mj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ROOM NUMBER</c:v>
                </c:pt>
              </c:strCache>
            </c:strRef>
          </c:tx>
          <c:spPr>
            <a:solidFill>
              <a:schemeClr val="accent1">
                <a:alpha val="70000"/>
              </a:schemeClr>
            </a:solidFill>
            <a:ln>
              <a:noFill/>
            </a:ln>
            <a:effectLst/>
          </c:spPr>
          <c:invertIfNegative val="0"/>
          <c:cat>
            <c:strRef>
              <c:f>Sheet1!$A$2:$A$22</c:f>
              <c:strCache>
                <c:ptCount val="21"/>
                <c:pt idx="0">
                  <c:v>02-210</c:v>
                </c:pt>
                <c:pt idx="1">
                  <c:v>04-411</c:v>
                </c:pt>
                <c:pt idx="2">
                  <c:v>04-412</c:v>
                </c:pt>
                <c:pt idx="3">
                  <c:v>05-501</c:v>
                </c:pt>
                <c:pt idx="4">
                  <c:v>05-502</c:v>
                </c:pt>
                <c:pt idx="5">
                  <c:v>06-600</c:v>
                </c:pt>
                <c:pt idx="6">
                  <c:v>06-601</c:v>
                </c:pt>
                <c:pt idx="7">
                  <c:v>06-603</c:v>
                </c:pt>
                <c:pt idx="8">
                  <c:v>06-605</c:v>
                </c:pt>
                <c:pt idx="9">
                  <c:v>06-606</c:v>
                </c:pt>
                <c:pt idx="10">
                  <c:v>07-701</c:v>
                </c:pt>
                <c:pt idx="11">
                  <c:v>07-702</c:v>
                </c:pt>
                <c:pt idx="12">
                  <c:v>07-705</c:v>
                </c:pt>
                <c:pt idx="13">
                  <c:v>07-709</c:v>
                </c:pt>
                <c:pt idx="14">
                  <c:v>11-100</c:v>
                </c:pt>
                <c:pt idx="15">
                  <c:v>11-101</c:v>
                </c:pt>
                <c:pt idx="16">
                  <c:v>11-102</c:v>
                </c:pt>
                <c:pt idx="17">
                  <c:v>11-103</c:v>
                </c:pt>
                <c:pt idx="18">
                  <c:v>11-200</c:v>
                </c:pt>
                <c:pt idx="19">
                  <c:v>11-202</c:v>
                </c:pt>
                <c:pt idx="20">
                  <c:v>11-203</c:v>
                </c:pt>
              </c:strCache>
            </c:strRef>
          </c:cat>
          <c:val>
            <c:numRef>
              <c:f>Sheet1!$B$2:$B$22</c:f>
              <c:numCache>
                <c:formatCode>General</c:formatCode>
                <c:ptCount val="21"/>
                <c:pt idx="0">
                  <c:v>1</c:v>
                </c:pt>
                <c:pt idx="1">
                  <c:v>5</c:v>
                </c:pt>
                <c:pt idx="2">
                  <c:v>1</c:v>
                </c:pt>
                <c:pt idx="3">
                  <c:v>1</c:v>
                </c:pt>
                <c:pt idx="4">
                  <c:v>2</c:v>
                </c:pt>
                <c:pt idx="5">
                  <c:v>1</c:v>
                </c:pt>
                <c:pt idx="6">
                  <c:v>1</c:v>
                </c:pt>
                <c:pt idx="7">
                  <c:v>1</c:v>
                </c:pt>
                <c:pt idx="8">
                  <c:v>1</c:v>
                </c:pt>
                <c:pt idx="9">
                  <c:v>1</c:v>
                </c:pt>
                <c:pt idx="10">
                  <c:v>1</c:v>
                </c:pt>
                <c:pt idx="11">
                  <c:v>4</c:v>
                </c:pt>
                <c:pt idx="12">
                  <c:v>2</c:v>
                </c:pt>
                <c:pt idx="13">
                  <c:v>2</c:v>
                </c:pt>
                <c:pt idx="14">
                  <c:v>1</c:v>
                </c:pt>
                <c:pt idx="15">
                  <c:v>1</c:v>
                </c:pt>
                <c:pt idx="16">
                  <c:v>1</c:v>
                </c:pt>
                <c:pt idx="17">
                  <c:v>1</c:v>
                </c:pt>
                <c:pt idx="18">
                  <c:v>1</c:v>
                </c:pt>
                <c:pt idx="19">
                  <c:v>1</c:v>
                </c:pt>
                <c:pt idx="20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3ED-40BF-8975-B70B75BD40C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80"/>
        <c:overlap val="25"/>
        <c:axId val="567294296"/>
        <c:axId val="567294688"/>
      </c:barChart>
      <c:catAx>
        <c:axId val="56729429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587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5400000" spcFirstLastPara="1" vertOverflow="ellipsis" wrap="square" anchor="ctr" anchorCtr="1"/>
          <a:lstStyle/>
          <a:p>
            <a:pPr>
              <a:defRPr sz="1197" b="0" i="0" u="none" strike="noStrike" kern="1200" cap="none" spc="20" normalizeH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67294688"/>
        <c:crosses val="autoZero"/>
        <c:auto val="1"/>
        <c:lblAlgn val="ctr"/>
        <c:lblOffset val="100"/>
        <c:noMultiLvlLbl val="0"/>
      </c:catAx>
      <c:valAx>
        <c:axId val="567294688"/>
        <c:scaling>
          <c:orientation val="minMax"/>
          <c:max val="16"/>
          <c:min val="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5000"/>
                  <a:lumOff val="9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spc="2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67294296"/>
        <c:crosses val="autoZero"/>
        <c:crossBetween val="between"/>
        <c:majorUnit val="2"/>
        <c:minorUnit val="0.5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  <c:userShapes r:id="rId4"/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128" b="0" i="0" u="none" strike="noStrike" kern="1200" cap="none" spc="50" normalizeH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+mj-ea"/>
                <a:cs typeface="+mj-cs"/>
              </a:defRPr>
            </a:pPr>
            <a:r>
              <a:rPr lang="en-US" dirty="0"/>
              <a:t>PPB Reported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128" b="0" i="0" u="none" strike="noStrike" kern="1200" cap="none" spc="50" normalizeH="0" baseline="0">
              <a:solidFill>
                <a:schemeClr val="tx1">
                  <a:lumMod val="65000"/>
                  <a:lumOff val="35000"/>
                </a:schemeClr>
              </a:solidFill>
              <a:latin typeface="+mj-lt"/>
              <a:ea typeface="+mj-ea"/>
              <a:cs typeface="+mj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ROOM NUMBER</c:v>
                </c:pt>
              </c:strCache>
            </c:strRef>
          </c:tx>
          <c:spPr>
            <a:solidFill>
              <a:schemeClr val="accent1">
                <a:alpha val="70000"/>
              </a:schemeClr>
            </a:solidFill>
            <a:ln>
              <a:noFill/>
            </a:ln>
            <a:effectLst/>
          </c:spPr>
          <c:invertIfNegative val="0"/>
          <c:cat>
            <c:strRef>
              <c:f>Sheet1!$A$2:$A$21</c:f>
              <c:strCache>
                <c:ptCount val="20"/>
                <c:pt idx="0">
                  <c:v>01-119</c:v>
                </c:pt>
                <c:pt idx="1">
                  <c:v>01-120</c:v>
                </c:pt>
                <c:pt idx="2">
                  <c:v>01-124</c:v>
                </c:pt>
                <c:pt idx="3">
                  <c:v>01-127</c:v>
                </c:pt>
                <c:pt idx="4">
                  <c:v>01-128</c:v>
                </c:pt>
                <c:pt idx="5">
                  <c:v>01-133</c:v>
                </c:pt>
                <c:pt idx="6">
                  <c:v>01-133A</c:v>
                </c:pt>
                <c:pt idx="7">
                  <c:v>01-150</c:v>
                </c:pt>
                <c:pt idx="8">
                  <c:v>02-800 DF L</c:v>
                </c:pt>
                <c:pt idx="9">
                  <c:v>02-800 DF R</c:v>
                </c:pt>
                <c:pt idx="10">
                  <c:v>03-305</c:v>
                </c:pt>
                <c:pt idx="11">
                  <c:v>03-306</c:v>
                </c:pt>
                <c:pt idx="12">
                  <c:v>07-703</c:v>
                </c:pt>
                <c:pt idx="13">
                  <c:v>07-705</c:v>
                </c:pt>
                <c:pt idx="14">
                  <c:v>07-706</c:v>
                </c:pt>
                <c:pt idx="15">
                  <c:v>07-708</c:v>
                </c:pt>
                <c:pt idx="16">
                  <c:v>07-709</c:v>
                </c:pt>
                <c:pt idx="17">
                  <c:v>09-909</c:v>
                </c:pt>
                <c:pt idx="18">
                  <c:v>09-911</c:v>
                </c:pt>
                <c:pt idx="19">
                  <c:v>99-518</c:v>
                </c:pt>
              </c:strCache>
            </c:strRef>
          </c:cat>
          <c:val>
            <c:numRef>
              <c:f>Sheet1!$B$2:$B$21</c:f>
              <c:numCache>
                <c:formatCode>General</c:formatCode>
                <c:ptCount val="20"/>
                <c:pt idx="0">
                  <c:v>1</c:v>
                </c:pt>
                <c:pt idx="1">
                  <c:v>1</c:v>
                </c:pt>
                <c:pt idx="2">
                  <c:v>1</c:v>
                </c:pt>
                <c:pt idx="3">
                  <c:v>1</c:v>
                </c:pt>
                <c:pt idx="4">
                  <c:v>1</c:v>
                </c:pt>
                <c:pt idx="5">
                  <c:v>1</c:v>
                </c:pt>
                <c:pt idx="6">
                  <c:v>1</c:v>
                </c:pt>
                <c:pt idx="7">
                  <c:v>1</c:v>
                </c:pt>
                <c:pt idx="8">
                  <c:v>1</c:v>
                </c:pt>
                <c:pt idx="9">
                  <c:v>1</c:v>
                </c:pt>
                <c:pt idx="10">
                  <c:v>1</c:v>
                </c:pt>
                <c:pt idx="11">
                  <c:v>1</c:v>
                </c:pt>
                <c:pt idx="12">
                  <c:v>1</c:v>
                </c:pt>
                <c:pt idx="13">
                  <c:v>1</c:v>
                </c:pt>
                <c:pt idx="14">
                  <c:v>1</c:v>
                </c:pt>
                <c:pt idx="15">
                  <c:v>1</c:v>
                </c:pt>
                <c:pt idx="16">
                  <c:v>1</c:v>
                </c:pt>
                <c:pt idx="17">
                  <c:v>1</c:v>
                </c:pt>
                <c:pt idx="18">
                  <c:v>1</c:v>
                </c:pt>
                <c:pt idx="19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3ED-40BF-8975-B70B75BD40C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80"/>
        <c:overlap val="25"/>
        <c:axId val="567294296"/>
        <c:axId val="567294688"/>
      </c:barChart>
      <c:catAx>
        <c:axId val="56729429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587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5400000" spcFirstLastPara="1" vertOverflow="ellipsis" wrap="square" anchor="ctr" anchorCtr="1"/>
          <a:lstStyle/>
          <a:p>
            <a:pPr>
              <a:defRPr sz="1197" b="0" i="0" u="none" strike="noStrike" kern="1200" cap="none" spc="20" normalizeH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67294688"/>
        <c:crosses val="autoZero"/>
        <c:auto val="1"/>
        <c:lblAlgn val="ctr"/>
        <c:lblOffset val="100"/>
        <c:noMultiLvlLbl val="0"/>
      </c:catAx>
      <c:valAx>
        <c:axId val="567294688"/>
        <c:scaling>
          <c:orientation val="minMax"/>
          <c:max val="16"/>
          <c:min val="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5000"/>
                  <a:lumOff val="9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spc="2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67294296"/>
        <c:crosses val="autoZero"/>
        <c:crossBetween val="between"/>
        <c:majorUnit val="2"/>
        <c:minorUnit val="0.5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  <c:userShapes r:id="rId4"/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128" b="0" i="0" u="none" strike="noStrike" kern="1200" cap="none" spc="50" normalizeH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+mj-ea"/>
                <a:cs typeface="+mj-cs"/>
              </a:defRPr>
            </a:pPr>
            <a:r>
              <a:rPr lang="en-US" dirty="0"/>
              <a:t>PPB Reported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128" b="0" i="0" u="none" strike="noStrike" kern="1200" cap="none" spc="50" normalizeH="0" baseline="0">
              <a:solidFill>
                <a:schemeClr val="tx1">
                  <a:lumMod val="65000"/>
                  <a:lumOff val="35000"/>
                </a:schemeClr>
              </a:solidFill>
              <a:latin typeface="+mj-lt"/>
              <a:ea typeface="+mj-ea"/>
              <a:cs typeface="+mj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ROOM NUMBER</c:v>
                </c:pt>
              </c:strCache>
            </c:strRef>
          </c:tx>
          <c:spPr>
            <a:solidFill>
              <a:schemeClr val="accent1">
                <a:alpha val="70000"/>
              </a:schemeClr>
            </a:solidFill>
            <a:ln>
              <a:noFill/>
            </a:ln>
            <a:effectLst/>
          </c:spPr>
          <c:invertIfNegative val="0"/>
          <c:cat>
            <c:strRef>
              <c:f>Sheet1!$A$2:$A$27</c:f>
              <c:strCache>
                <c:ptCount val="26"/>
                <c:pt idx="0">
                  <c:v>01-015</c:v>
                </c:pt>
                <c:pt idx="1">
                  <c:v>01-016</c:v>
                </c:pt>
                <c:pt idx="2">
                  <c:v>01-017</c:v>
                </c:pt>
                <c:pt idx="3">
                  <c:v>01-018</c:v>
                </c:pt>
                <c:pt idx="4">
                  <c:v>01-019</c:v>
                </c:pt>
                <c:pt idx="5">
                  <c:v>01-020</c:v>
                </c:pt>
                <c:pt idx="6">
                  <c:v>01-021</c:v>
                </c:pt>
                <c:pt idx="7">
                  <c:v>01-022</c:v>
                </c:pt>
                <c:pt idx="8">
                  <c:v>01-078</c:v>
                </c:pt>
                <c:pt idx="9">
                  <c:v>01-080</c:v>
                </c:pt>
                <c:pt idx="10">
                  <c:v>04-402</c:v>
                </c:pt>
                <c:pt idx="11">
                  <c:v>08-003</c:v>
                </c:pt>
                <c:pt idx="12">
                  <c:v>08-004</c:v>
                </c:pt>
                <c:pt idx="13">
                  <c:v>08-005</c:v>
                </c:pt>
                <c:pt idx="14">
                  <c:v>08-006</c:v>
                </c:pt>
                <c:pt idx="15">
                  <c:v>08-007</c:v>
                </c:pt>
                <c:pt idx="16">
                  <c:v>08-008</c:v>
                </c:pt>
                <c:pt idx="17">
                  <c:v>08-009</c:v>
                </c:pt>
                <c:pt idx="18">
                  <c:v>09-007</c:v>
                </c:pt>
                <c:pt idx="19">
                  <c:v>09-008</c:v>
                </c:pt>
                <c:pt idx="20">
                  <c:v>09-011</c:v>
                </c:pt>
                <c:pt idx="21">
                  <c:v>09-012</c:v>
                </c:pt>
                <c:pt idx="22">
                  <c:v>09-013</c:v>
                </c:pt>
                <c:pt idx="23">
                  <c:v>09-014</c:v>
                </c:pt>
                <c:pt idx="24">
                  <c:v>09-015</c:v>
                </c:pt>
                <c:pt idx="25">
                  <c:v>99-469</c:v>
                </c:pt>
              </c:strCache>
            </c:strRef>
          </c:cat>
          <c:val>
            <c:numRef>
              <c:f>Sheet1!$B$2:$B$27</c:f>
              <c:numCache>
                <c:formatCode>General</c:formatCode>
                <c:ptCount val="26"/>
                <c:pt idx="0">
                  <c:v>1</c:v>
                </c:pt>
                <c:pt idx="1">
                  <c:v>1</c:v>
                </c:pt>
                <c:pt idx="2">
                  <c:v>2</c:v>
                </c:pt>
                <c:pt idx="3">
                  <c:v>1</c:v>
                </c:pt>
                <c:pt idx="4">
                  <c:v>2</c:v>
                </c:pt>
                <c:pt idx="5">
                  <c:v>2</c:v>
                </c:pt>
                <c:pt idx="6">
                  <c:v>1</c:v>
                </c:pt>
                <c:pt idx="7">
                  <c:v>1</c:v>
                </c:pt>
                <c:pt idx="8">
                  <c:v>2</c:v>
                </c:pt>
                <c:pt idx="9">
                  <c:v>1</c:v>
                </c:pt>
                <c:pt idx="10">
                  <c:v>5</c:v>
                </c:pt>
                <c:pt idx="11">
                  <c:v>1</c:v>
                </c:pt>
                <c:pt idx="12">
                  <c:v>1</c:v>
                </c:pt>
                <c:pt idx="13">
                  <c:v>2</c:v>
                </c:pt>
                <c:pt idx="14">
                  <c:v>1</c:v>
                </c:pt>
                <c:pt idx="15">
                  <c:v>1</c:v>
                </c:pt>
                <c:pt idx="16">
                  <c:v>1</c:v>
                </c:pt>
                <c:pt idx="17">
                  <c:v>1</c:v>
                </c:pt>
                <c:pt idx="18">
                  <c:v>1</c:v>
                </c:pt>
                <c:pt idx="19">
                  <c:v>1</c:v>
                </c:pt>
                <c:pt idx="20">
                  <c:v>1</c:v>
                </c:pt>
                <c:pt idx="21">
                  <c:v>1</c:v>
                </c:pt>
                <c:pt idx="22">
                  <c:v>1</c:v>
                </c:pt>
                <c:pt idx="23">
                  <c:v>1</c:v>
                </c:pt>
                <c:pt idx="24">
                  <c:v>1</c:v>
                </c:pt>
                <c:pt idx="25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3ED-40BF-8975-B70B75BD40C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80"/>
        <c:overlap val="25"/>
        <c:axId val="567294296"/>
        <c:axId val="567294688"/>
      </c:barChart>
      <c:catAx>
        <c:axId val="56729429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587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5400000" spcFirstLastPara="1" vertOverflow="ellipsis" wrap="square" anchor="ctr" anchorCtr="1"/>
          <a:lstStyle/>
          <a:p>
            <a:pPr>
              <a:defRPr sz="1197" b="0" i="0" u="none" strike="noStrike" kern="1200" cap="none" spc="20" normalizeH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67294688"/>
        <c:crosses val="autoZero"/>
        <c:auto val="1"/>
        <c:lblAlgn val="ctr"/>
        <c:lblOffset val="100"/>
        <c:noMultiLvlLbl val="0"/>
      </c:catAx>
      <c:valAx>
        <c:axId val="567294688"/>
        <c:scaling>
          <c:orientation val="minMax"/>
          <c:max val="16"/>
          <c:min val="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5000"/>
                  <a:lumOff val="9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spc="2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67294296"/>
        <c:crosses val="autoZero"/>
        <c:crossBetween val="between"/>
        <c:majorUnit val="2"/>
        <c:minorUnit val="0.5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  <c:userShapes r:id="rId4"/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128" b="0" i="0" u="none" strike="noStrike" kern="1200" cap="none" spc="50" normalizeH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+mj-ea"/>
                <a:cs typeface="+mj-cs"/>
              </a:defRPr>
            </a:pPr>
            <a:r>
              <a:rPr lang="en-US" dirty="0"/>
              <a:t>PPB Reported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128" b="0" i="0" u="none" strike="noStrike" kern="1200" cap="none" spc="50" normalizeH="0" baseline="0">
              <a:solidFill>
                <a:schemeClr val="tx1">
                  <a:lumMod val="65000"/>
                  <a:lumOff val="35000"/>
                </a:schemeClr>
              </a:solidFill>
              <a:latin typeface="+mj-lt"/>
              <a:ea typeface="+mj-ea"/>
              <a:cs typeface="+mj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ROOM NUMBER</c:v>
                </c:pt>
              </c:strCache>
            </c:strRef>
          </c:tx>
          <c:spPr>
            <a:solidFill>
              <a:schemeClr val="accent1">
                <a:alpha val="70000"/>
              </a:schemeClr>
            </a:solidFill>
            <a:ln>
              <a:noFill/>
            </a:ln>
            <a:effectLst/>
          </c:spPr>
          <c:invertIfNegative val="0"/>
          <c:cat>
            <c:strRef>
              <c:f>Sheet1!$A$2:$A$21</c:f>
              <c:strCache>
                <c:ptCount val="20"/>
                <c:pt idx="0">
                  <c:v>03-303</c:v>
                </c:pt>
                <c:pt idx="1">
                  <c:v>06-013</c:v>
                </c:pt>
                <c:pt idx="2">
                  <c:v>06-014</c:v>
                </c:pt>
                <c:pt idx="3">
                  <c:v>06-015</c:v>
                </c:pt>
                <c:pt idx="4">
                  <c:v>06-016</c:v>
                </c:pt>
                <c:pt idx="5">
                  <c:v>06-017</c:v>
                </c:pt>
                <c:pt idx="6">
                  <c:v>06-018</c:v>
                </c:pt>
                <c:pt idx="7">
                  <c:v>07-019</c:v>
                </c:pt>
                <c:pt idx="8">
                  <c:v>07-020</c:v>
                </c:pt>
                <c:pt idx="9">
                  <c:v>07-021</c:v>
                </c:pt>
                <c:pt idx="10">
                  <c:v>07-022</c:v>
                </c:pt>
                <c:pt idx="11">
                  <c:v>07-023</c:v>
                </c:pt>
                <c:pt idx="12">
                  <c:v>07-024</c:v>
                </c:pt>
                <c:pt idx="13">
                  <c:v>105-105</c:v>
                </c:pt>
                <c:pt idx="14">
                  <c:v>106-106</c:v>
                </c:pt>
                <c:pt idx="15">
                  <c:v>11-115</c:v>
                </c:pt>
                <c:pt idx="16">
                  <c:v>12-122</c:v>
                </c:pt>
                <c:pt idx="17">
                  <c:v>12-127</c:v>
                </c:pt>
                <c:pt idx="18">
                  <c:v>12-128</c:v>
                </c:pt>
                <c:pt idx="19">
                  <c:v>12-129</c:v>
                </c:pt>
              </c:strCache>
            </c:strRef>
          </c:cat>
          <c:val>
            <c:numRef>
              <c:f>Sheet1!$B$2:$B$21</c:f>
              <c:numCache>
                <c:formatCode>General</c:formatCode>
                <c:ptCount val="20"/>
                <c:pt idx="0">
                  <c:v>1</c:v>
                </c:pt>
                <c:pt idx="1">
                  <c:v>1</c:v>
                </c:pt>
                <c:pt idx="2">
                  <c:v>1</c:v>
                </c:pt>
                <c:pt idx="3">
                  <c:v>1</c:v>
                </c:pt>
                <c:pt idx="4">
                  <c:v>1</c:v>
                </c:pt>
                <c:pt idx="5">
                  <c:v>1</c:v>
                </c:pt>
                <c:pt idx="6">
                  <c:v>1</c:v>
                </c:pt>
                <c:pt idx="7">
                  <c:v>1</c:v>
                </c:pt>
                <c:pt idx="8">
                  <c:v>1</c:v>
                </c:pt>
                <c:pt idx="9">
                  <c:v>1</c:v>
                </c:pt>
                <c:pt idx="10">
                  <c:v>1</c:v>
                </c:pt>
                <c:pt idx="11">
                  <c:v>1</c:v>
                </c:pt>
                <c:pt idx="12">
                  <c:v>1</c:v>
                </c:pt>
                <c:pt idx="13">
                  <c:v>2</c:v>
                </c:pt>
                <c:pt idx="14">
                  <c:v>4</c:v>
                </c:pt>
                <c:pt idx="15">
                  <c:v>3</c:v>
                </c:pt>
                <c:pt idx="16">
                  <c:v>4</c:v>
                </c:pt>
                <c:pt idx="17">
                  <c:v>4</c:v>
                </c:pt>
                <c:pt idx="18">
                  <c:v>4</c:v>
                </c:pt>
                <c:pt idx="19">
                  <c:v>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3ED-40BF-8975-B70B75BD40C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80"/>
        <c:overlap val="25"/>
        <c:axId val="567294296"/>
        <c:axId val="567294688"/>
      </c:barChart>
      <c:catAx>
        <c:axId val="56729429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587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5400000" spcFirstLastPara="1" vertOverflow="ellipsis" wrap="square" anchor="ctr" anchorCtr="1"/>
          <a:lstStyle/>
          <a:p>
            <a:pPr>
              <a:defRPr sz="1197" b="0" i="0" u="none" strike="noStrike" kern="1200" cap="none" spc="20" normalizeH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67294688"/>
        <c:crosses val="autoZero"/>
        <c:auto val="1"/>
        <c:lblAlgn val="ctr"/>
        <c:lblOffset val="100"/>
        <c:noMultiLvlLbl val="0"/>
      </c:catAx>
      <c:valAx>
        <c:axId val="567294688"/>
        <c:scaling>
          <c:orientation val="minMax"/>
          <c:max val="16"/>
          <c:min val="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5000"/>
                  <a:lumOff val="9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spc="2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67294296"/>
        <c:crosses val="autoZero"/>
        <c:crossBetween val="between"/>
        <c:majorUnit val="2"/>
        <c:minorUnit val="0.5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  <c:userShapes r:id="rId4"/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128" b="0" i="0" u="none" strike="noStrike" kern="1200" cap="none" spc="50" normalizeH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+mj-ea"/>
                <a:cs typeface="+mj-cs"/>
              </a:defRPr>
            </a:pPr>
            <a:r>
              <a:rPr lang="en-US" dirty="0"/>
              <a:t>PPB Reported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128" b="0" i="0" u="none" strike="noStrike" kern="1200" cap="none" spc="50" normalizeH="0" baseline="0">
              <a:solidFill>
                <a:schemeClr val="tx1">
                  <a:lumMod val="65000"/>
                  <a:lumOff val="35000"/>
                </a:schemeClr>
              </a:solidFill>
              <a:latin typeface="+mj-lt"/>
              <a:ea typeface="+mj-ea"/>
              <a:cs typeface="+mj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ROOM NUMBER</c:v>
                </c:pt>
              </c:strCache>
            </c:strRef>
          </c:tx>
          <c:spPr>
            <a:solidFill>
              <a:schemeClr val="accent1">
                <a:alpha val="70000"/>
              </a:schemeClr>
            </a:solidFill>
            <a:ln>
              <a:noFill/>
            </a:ln>
            <a:effectLst/>
          </c:spPr>
          <c:invertIfNegative val="0"/>
          <c:cat>
            <c:strRef>
              <c:f>Sheet1!$A$2:$A$28</c:f>
              <c:strCache>
                <c:ptCount val="27"/>
                <c:pt idx="0">
                  <c:v>02-202</c:v>
                </c:pt>
                <c:pt idx="1">
                  <c:v>02-203</c:v>
                </c:pt>
                <c:pt idx="2">
                  <c:v>02-204</c:v>
                </c:pt>
                <c:pt idx="3">
                  <c:v>02-205</c:v>
                </c:pt>
                <c:pt idx="4">
                  <c:v>02-206</c:v>
                </c:pt>
                <c:pt idx="5">
                  <c:v>02-207</c:v>
                </c:pt>
                <c:pt idx="6">
                  <c:v>02-208</c:v>
                </c:pt>
                <c:pt idx="7">
                  <c:v>02-209</c:v>
                </c:pt>
                <c:pt idx="8">
                  <c:v>02-210</c:v>
                </c:pt>
                <c:pt idx="9">
                  <c:v>02-211</c:v>
                </c:pt>
                <c:pt idx="10">
                  <c:v>03-307</c:v>
                </c:pt>
                <c:pt idx="11">
                  <c:v>03-311</c:v>
                </c:pt>
                <c:pt idx="12">
                  <c:v>03-312</c:v>
                </c:pt>
                <c:pt idx="13">
                  <c:v>03-313</c:v>
                </c:pt>
                <c:pt idx="14">
                  <c:v>03-314</c:v>
                </c:pt>
                <c:pt idx="15">
                  <c:v>03-315</c:v>
                </c:pt>
                <c:pt idx="16">
                  <c:v>03-316</c:v>
                </c:pt>
                <c:pt idx="17">
                  <c:v>04-401-402 DF</c:v>
                </c:pt>
                <c:pt idx="18">
                  <c:v>05-516</c:v>
                </c:pt>
                <c:pt idx="19">
                  <c:v>13-001</c:v>
                </c:pt>
                <c:pt idx="20">
                  <c:v>13-002</c:v>
                </c:pt>
                <c:pt idx="21">
                  <c:v>13-003</c:v>
                </c:pt>
                <c:pt idx="22">
                  <c:v>13-004</c:v>
                </c:pt>
                <c:pt idx="23">
                  <c:v>13-005</c:v>
                </c:pt>
                <c:pt idx="24">
                  <c:v>13-006</c:v>
                </c:pt>
                <c:pt idx="25">
                  <c:v>13-007</c:v>
                </c:pt>
                <c:pt idx="26">
                  <c:v>13-008</c:v>
                </c:pt>
              </c:strCache>
            </c:strRef>
          </c:cat>
          <c:val>
            <c:numRef>
              <c:f>Sheet1!$B$2:$B$28</c:f>
              <c:numCache>
                <c:formatCode>General</c:formatCode>
                <c:ptCount val="27"/>
                <c:pt idx="0">
                  <c:v>2</c:v>
                </c:pt>
                <c:pt idx="1">
                  <c:v>1</c:v>
                </c:pt>
                <c:pt idx="2">
                  <c:v>1</c:v>
                </c:pt>
                <c:pt idx="3">
                  <c:v>2</c:v>
                </c:pt>
                <c:pt idx="4">
                  <c:v>2</c:v>
                </c:pt>
                <c:pt idx="5">
                  <c:v>4</c:v>
                </c:pt>
                <c:pt idx="6">
                  <c:v>2</c:v>
                </c:pt>
                <c:pt idx="7">
                  <c:v>3</c:v>
                </c:pt>
                <c:pt idx="8">
                  <c:v>2</c:v>
                </c:pt>
                <c:pt idx="9">
                  <c:v>2</c:v>
                </c:pt>
                <c:pt idx="10">
                  <c:v>5</c:v>
                </c:pt>
                <c:pt idx="11">
                  <c:v>1</c:v>
                </c:pt>
                <c:pt idx="12">
                  <c:v>1</c:v>
                </c:pt>
                <c:pt idx="13">
                  <c:v>2</c:v>
                </c:pt>
                <c:pt idx="14">
                  <c:v>3</c:v>
                </c:pt>
                <c:pt idx="15">
                  <c:v>1</c:v>
                </c:pt>
                <c:pt idx="16">
                  <c:v>1</c:v>
                </c:pt>
                <c:pt idx="17">
                  <c:v>3</c:v>
                </c:pt>
                <c:pt idx="18">
                  <c:v>2</c:v>
                </c:pt>
                <c:pt idx="19">
                  <c:v>1</c:v>
                </c:pt>
                <c:pt idx="20">
                  <c:v>1</c:v>
                </c:pt>
                <c:pt idx="21">
                  <c:v>1</c:v>
                </c:pt>
                <c:pt idx="22">
                  <c:v>1</c:v>
                </c:pt>
                <c:pt idx="23">
                  <c:v>1</c:v>
                </c:pt>
                <c:pt idx="24">
                  <c:v>1</c:v>
                </c:pt>
                <c:pt idx="25">
                  <c:v>1</c:v>
                </c:pt>
                <c:pt idx="26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3ED-40BF-8975-B70B75BD40C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80"/>
        <c:overlap val="25"/>
        <c:axId val="567294296"/>
        <c:axId val="567294688"/>
      </c:barChart>
      <c:catAx>
        <c:axId val="56729429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587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5400000" spcFirstLastPara="1" vertOverflow="ellipsis" wrap="square" anchor="ctr" anchorCtr="1"/>
          <a:lstStyle/>
          <a:p>
            <a:pPr>
              <a:defRPr sz="1197" b="0" i="0" u="none" strike="noStrike" kern="1200" cap="none" spc="20" normalizeH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67294688"/>
        <c:crosses val="autoZero"/>
        <c:auto val="1"/>
        <c:lblAlgn val="ctr"/>
        <c:lblOffset val="100"/>
        <c:noMultiLvlLbl val="0"/>
      </c:catAx>
      <c:valAx>
        <c:axId val="567294688"/>
        <c:scaling>
          <c:orientation val="minMax"/>
          <c:max val="16"/>
          <c:min val="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5000"/>
                  <a:lumOff val="9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spc="2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67294296"/>
        <c:crosses val="autoZero"/>
        <c:crossBetween val="between"/>
        <c:majorUnit val="2"/>
        <c:minorUnit val="0.5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  <c:userShapes r:id="rId4"/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128" b="0" i="0" u="none" strike="noStrike" kern="1200" cap="none" spc="50" normalizeH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+mj-ea"/>
                <a:cs typeface="+mj-cs"/>
              </a:defRPr>
            </a:pPr>
            <a:r>
              <a:rPr lang="en-US" dirty="0"/>
              <a:t>PPB Reported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128" b="0" i="0" u="none" strike="noStrike" kern="1200" cap="none" spc="50" normalizeH="0" baseline="0">
              <a:solidFill>
                <a:schemeClr val="tx1">
                  <a:lumMod val="65000"/>
                  <a:lumOff val="35000"/>
                </a:schemeClr>
              </a:solidFill>
              <a:latin typeface="+mj-lt"/>
              <a:ea typeface="+mj-ea"/>
              <a:cs typeface="+mj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ROOM NUMBER</c:v>
                </c:pt>
              </c:strCache>
            </c:strRef>
          </c:tx>
          <c:spPr>
            <a:solidFill>
              <a:schemeClr val="accent1">
                <a:alpha val="70000"/>
              </a:schemeClr>
            </a:solidFill>
            <a:ln>
              <a:noFill/>
            </a:ln>
            <a:effectLst/>
          </c:spPr>
          <c:invertIfNegative val="0"/>
          <c:cat>
            <c:strRef>
              <c:f>Sheet1!$A$2:$A$19</c:f>
              <c:strCache>
                <c:ptCount val="18"/>
                <c:pt idx="0">
                  <c:v>01-800HW-RM026</c:v>
                </c:pt>
                <c:pt idx="1">
                  <c:v>01-800HW-RM029</c:v>
                </c:pt>
                <c:pt idx="2">
                  <c:v>01-800HW-RM044</c:v>
                </c:pt>
                <c:pt idx="3">
                  <c:v>06-101</c:v>
                </c:pt>
                <c:pt idx="4">
                  <c:v>06-103</c:v>
                </c:pt>
                <c:pt idx="5">
                  <c:v>06-105</c:v>
                </c:pt>
                <c:pt idx="6">
                  <c:v>06-107</c:v>
                </c:pt>
                <c:pt idx="7">
                  <c:v>06-108</c:v>
                </c:pt>
                <c:pt idx="8">
                  <c:v>06-109</c:v>
                </c:pt>
                <c:pt idx="9">
                  <c:v>06-110</c:v>
                </c:pt>
                <c:pt idx="10">
                  <c:v>06-201</c:v>
                </c:pt>
                <c:pt idx="11">
                  <c:v>06-202</c:v>
                </c:pt>
                <c:pt idx="12">
                  <c:v>06-203</c:v>
                </c:pt>
                <c:pt idx="13">
                  <c:v>06-204</c:v>
                </c:pt>
                <c:pt idx="14">
                  <c:v>06-205</c:v>
                </c:pt>
                <c:pt idx="15">
                  <c:v>06-206</c:v>
                </c:pt>
                <c:pt idx="16">
                  <c:v>99-142</c:v>
                </c:pt>
                <c:pt idx="17">
                  <c:v>99-144</c:v>
                </c:pt>
              </c:strCache>
            </c:strRef>
          </c:cat>
          <c:val>
            <c:numRef>
              <c:f>Sheet1!$B$2:$B$19</c:f>
              <c:numCache>
                <c:formatCode>General</c:formatCode>
                <c:ptCount val="18"/>
                <c:pt idx="0">
                  <c:v>1</c:v>
                </c:pt>
                <c:pt idx="1">
                  <c:v>1</c:v>
                </c:pt>
                <c:pt idx="2">
                  <c:v>1</c:v>
                </c:pt>
                <c:pt idx="3">
                  <c:v>1</c:v>
                </c:pt>
                <c:pt idx="4">
                  <c:v>1</c:v>
                </c:pt>
                <c:pt idx="5">
                  <c:v>1</c:v>
                </c:pt>
                <c:pt idx="6">
                  <c:v>1</c:v>
                </c:pt>
                <c:pt idx="7">
                  <c:v>1</c:v>
                </c:pt>
                <c:pt idx="8">
                  <c:v>3</c:v>
                </c:pt>
                <c:pt idx="9">
                  <c:v>1</c:v>
                </c:pt>
                <c:pt idx="10">
                  <c:v>1</c:v>
                </c:pt>
                <c:pt idx="11">
                  <c:v>1</c:v>
                </c:pt>
                <c:pt idx="12">
                  <c:v>1</c:v>
                </c:pt>
                <c:pt idx="13">
                  <c:v>1</c:v>
                </c:pt>
                <c:pt idx="14">
                  <c:v>1</c:v>
                </c:pt>
                <c:pt idx="15">
                  <c:v>2</c:v>
                </c:pt>
                <c:pt idx="16">
                  <c:v>1</c:v>
                </c:pt>
                <c:pt idx="17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3ED-40BF-8975-B70B75BD40C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80"/>
        <c:overlap val="25"/>
        <c:axId val="567294296"/>
        <c:axId val="567294688"/>
      </c:barChart>
      <c:catAx>
        <c:axId val="56729429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587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5400000" spcFirstLastPara="1" vertOverflow="ellipsis" wrap="square" anchor="ctr" anchorCtr="1"/>
          <a:lstStyle/>
          <a:p>
            <a:pPr>
              <a:defRPr sz="1197" b="0" i="0" u="none" strike="noStrike" kern="1200" cap="none" spc="20" normalizeH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67294688"/>
        <c:crosses val="autoZero"/>
        <c:auto val="1"/>
        <c:lblAlgn val="ctr"/>
        <c:lblOffset val="100"/>
        <c:noMultiLvlLbl val="0"/>
      </c:catAx>
      <c:valAx>
        <c:axId val="567294688"/>
        <c:scaling>
          <c:orientation val="minMax"/>
          <c:max val="16"/>
          <c:min val="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5000"/>
                  <a:lumOff val="9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spc="2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67294296"/>
        <c:crosses val="autoZero"/>
        <c:crossBetween val="between"/>
        <c:majorUnit val="2"/>
        <c:minorUnit val="0.5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  <c:userShapes r:id="rId4"/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128" b="0" i="0" u="none" strike="noStrike" kern="1200" cap="none" spc="50" normalizeH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+mj-ea"/>
                <a:cs typeface="+mj-cs"/>
              </a:defRPr>
            </a:pPr>
            <a:r>
              <a:rPr lang="en-US" dirty="0"/>
              <a:t>PPB Reported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128" b="0" i="0" u="none" strike="noStrike" kern="1200" cap="none" spc="50" normalizeH="0" baseline="0">
              <a:solidFill>
                <a:schemeClr val="tx1">
                  <a:lumMod val="65000"/>
                  <a:lumOff val="35000"/>
                </a:schemeClr>
              </a:solidFill>
              <a:latin typeface="+mj-lt"/>
              <a:ea typeface="+mj-ea"/>
              <a:cs typeface="+mj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ROOM NUMBER</c:v>
                </c:pt>
              </c:strCache>
            </c:strRef>
          </c:tx>
          <c:spPr>
            <a:solidFill>
              <a:schemeClr val="accent1">
                <a:alpha val="70000"/>
              </a:schemeClr>
            </a:solidFill>
            <a:ln>
              <a:noFill/>
            </a:ln>
            <a:effectLst/>
          </c:spPr>
          <c:invertIfNegative val="0"/>
          <c:cat>
            <c:strRef>
              <c:f>Sheet1!$A$2:$A$38</c:f>
              <c:strCache>
                <c:ptCount val="37"/>
                <c:pt idx="0">
                  <c:v>01-107</c:v>
                </c:pt>
                <c:pt idx="1">
                  <c:v>02-201</c:v>
                </c:pt>
                <c:pt idx="2">
                  <c:v>02-205</c:v>
                </c:pt>
                <c:pt idx="3">
                  <c:v>02-207</c:v>
                </c:pt>
                <c:pt idx="4">
                  <c:v>05-501</c:v>
                </c:pt>
                <c:pt idx="5">
                  <c:v>05-502</c:v>
                </c:pt>
                <c:pt idx="6">
                  <c:v>05-506</c:v>
                </c:pt>
                <c:pt idx="7">
                  <c:v>05-507</c:v>
                </c:pt>
                <c:pt idx="8">
                  <c:v>05-513</c:v>
                </c:pt>
                <c:pt idx="9">
                  <c:v>06-601</c:v>
                </c:pt>
                <c:pt idx="10">
                  <c:v>06-602</c:v>
                </c:pt>
                <c:pt idx="11">
                  <c:v>06-603</c:v>
                </c:pt>
                <c:pt idx="12">
                  <c:v>06-604</c:v>
                </c:pt>
                <c:pt idx="13">
                  <c:v>06-605</c:v>
                </c:pt>
                <c:pt idx="14">
                  <c:v>06-606</c:v>
                </c:pt>
                <c:pt idx="15">
                  <c:v>06-607</c:v>
                </c:pt>
                <c:pt idx="16">
                  <c:v>06-608</c:v>
                </c:pt>
                <c:pt idx="17">
                  <c:v>09-902</c:v>
                </c:pt>
                <c:pt idx="18">
                  <c:v>09-903</c:v>
                </c:pt>
                <c:pt idx="19">
                  <c:v>09-906</c:v>
                </c:pt>
                <c:pt idx="20">
                  <c:v>09-907</c:v>
                </c:pt>
                <c:pt idx="21">
                  <c:v>15-157</c:v>
                </c:pt>
                <c:pt idx="22">
                  <c:v>15-161</c:v>
                </c:pt>
                <c:pt idx="23">
                  <c:v>15-163</c:v>
                </c:pt>
                <c:pt idx="24">
                  <c:v>15-165</c:v>
                </c:pt>
                <c:pt idx="25">
                  <c:v>15-166</c:v>
                </c:pt>
                <c:pt idx="26">
                  <c:v>15-167</c:v>
                </c:pt>
                <c:pt idx="27">
                  <c:v>15-168</c:v>
                </c:pt>
                <c:pt idx="28">
                  <c:v>16-108</c:v>
                </c:pt>
                <c:pt idx="29">
                  <c:v>16-109</c:v>
                </c:pt>
                <c:pt idx="30">
                  <c:v>16-111</c:v>
                </c:pt>
                <c:pt idx="31">
                  <c:v>16-112</c:v>
                </c:pt>
                <c:pt idx="32">
                  <c:v>16-205</c:v>
                </c:pt>
                <c:pt idx="33">
                  <c:v>16-206</c:v>
                </c:pt>
                <c:pt idx="34">
                  <c:v>16-207</c:v>
                </c:pt>
                <c:pt idx="35">
                  <c:v>16-208</c:v>
                </c:pt>
                <c:pt idx="36">
                  <c:v>99-159</c:v>
                </c:pt>
              </c:strCache>
            </c:strRef>
          </c:cat>
          <c:val>
            <c:numRef>
              <c:f>Sheet1!$B$2:$B$38</c:f>
              <c:numCache>
                <c:formatCode>General</c:formatCode>
                <c:ptCount val="37"/>
                <c:pt idx="0">
                  <c:v>6</c:v>
                </c:pt>
                <c:pt idx="1">
                  <c:v>3</c:v>
                </c:pt>
                <c:pt idx="2">
                  <c:v>6</c:v>
                </c:pt>
                <c:pt idx="3">
                  <c:v>11</c:v>
                </c:pt>
                <c:pt idx="4">
                  <c:v>13</c:v>
                </c:pt>
                <c:pt idx="5">
                  <c:v>13</c:v>
                </c:pt>
                <c:pt idx="6">
                  <c:v>35</c:v>
                </c:pt>
                <c:pt idx="7">
                  <c:v>6</c:v>
                </c:pt>
                <c:pt idx="8">
                  <c:v>11</c:v>
                </c:pt>
                <c:pt idx="9">
                  <c:v>11</c:v>
                </c:pt>
                <c:pt idx="10">
                  <c:v>4</c:v>
                </c:pt>
                <c:pt idx="11">
                  <c:v>4</c:v>
                </c:pt>
                <c:pt idx="12">
                  <c:v>7</c:v>
                </c:pt>
                <c:pt idx="13">
                  <c:v>3</c:v>
                </c:pt>
                <c:pt idx="14">
                  <c:v>2</c:v>
                </c:pt>
                <c:pt idx="15">
                  <c:v>11</c:v>
                </c:pt>
                <c:pt idx="16">
                  <c:v>11</c:v>
                </c:pt>
                <c:pt idx="17">
                  <c:v>1</c:v>
                </c:pt>
                <c:pt idx="18">
                  <c:v>8</c:v>
                </c:pt>
                <c:pt idx="19">
                  <c:v>4</c:v>
                </c:pt>
                <c:pt idx="20">
                  <c:v>7</c:v>
                </c:pt>
                <c:pt idx="21">
                  <c:v>1</c:v>
                </c:pt>
                <c:pt idx="22">
                  <c:v>2</c:v>
                </c:pt>
                <c:pt idx="23">
                  <c:v>2</c:v>
                </c:pt>
                <c:pt idx="24">
                  <c:v>1</c:v>
                </c:pt>
                <c:pt idx="25">
                  <c:v>1</c:v>
                </c:pt>
                <c:pt idx="26">
                  <c:v>1</c:v>
                </c:pt>
                <c:pt idx="27">
                  <c:v>1</c:v>
                </c:pt>
                <c:pt idx="28">
                  <c:v>1</c:v>
                </c:pt>
                <c:pt idx="29">
                  <c:v>1</c:v>
                </c:pt>
                <c:pt idx="30">
                  <c:v>1</c:v>
                </c:pt>
                <c:pt idx="31">
                  <c:v>2</c:v>
                </c:pt>
                <c:pt idx="32">
                  <c:v>1</c:v>
                </c:pt>
                <c:pt idx="33">
                  <c:v>2</c:v>
                </c:pt>
                <c:pt idx="34">
                  <c:v>1</c:v>
                </c:pt>
                <c:pt idx="35">
                  <c:v>1</c:v>
                </c:pt>
                <c:pt idx="36">
                  <c:v>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3ED-40BF-8975-B70B75BD40C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80"/>
        <c:overlap val="25"/>
        <c:axId val="567294296"/>
        <c:axId val="567294688"/>
      </c:barChart>
      <c:catAx>
        <c:axId val="56729429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587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5400000" spcFirstLastPara="1" vertOverflow="ellipsis" wrap="square" anchor="ctr" anchorCtr="1"/>
          <a:lstStyle/>
          <a:p>
            <a:pPr>
              <a:defRPr sz="1197" b="0" i="0" u="none" strike="noStrike" kern="1200" cap="none" spc="20" normalizeH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67294688"/>
        <c:crosses val="autoZero"/>
        <c:auto val="1"/>
        <c:lblAlgn val="ctr"/>
        <c:lblOffset val="100"/>
        <c:noMultiLvlLbl val="0"/>
      </c:catAx>
      <c:valAx>
        <c:axId val="567294688"/>
        <c:scaling>
          <c:orientation val="minMax"/>
          <c:max val="36"/>
          <c:min val="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5000"/>
                  <a:lumOff val="9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spc="2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67294296"/>
        <c:crosses val="autoZero"/>
        <c:crossBetween val="between"/>
        <c:majorUnit val="2"/>
        <c:minorUnit val="0.5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  <c:userShapes r:id="rId4"/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128" b="0" i="0" u="none" strike="noStrike" kern="1200" cap="none" spc="50" normalizeH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+mj-ea"/>
                <a:cs typeface="+mj-cs"/>
              </a:defRPr>
            </a:pPr>
            <a:r>
              <a:rPr lang="en-US" dirty="0"/>
              <a:t>PPB Reported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128" b="0" i="0" u="none" strike="noStrike" kern="1200" cap="none" spc="50" normalizeH="0" baseline="0">
              <a:solidFill>
                <a:schemeClr val="tx1">
                  <a:lumMod val="65000"/>
                  <a:lumOff val="35000"/>
                </a:schemeClr>
              </a:solidFill>
              <a:latin typeface="+mj-lt"/>
              <a:ea typeface="+mj-ea"/>
              <a:cs typeface="+mj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ROOM NUMBER</c:v>
                </c:pt>
              </c:strCache>
            </c:strRef>
          </c:tx>
          <c:spPr>
            <a:solidFill>
              <a:schemeClr val="accent1">
                <a:alpha val="70000"/>
              </a:schemeClr>
            </a:solidFill>
            <a:ln>
              <a:noFill/>
            </a:ln>
            <a:effectLst/>
          </c:spPr>
          <c:invertIfNegative val="0"/>
          <c:cat>
            <c:strRef>
              <c:f>Sheet1!$A$2:$A$25</c:f>
              <c:strCache>
                <c:ptCount val="24"/>
                <c:pt idx="0">
                  <c:v>01-105</c:v>
                </c:pt>
                <c:pt idx="1">
                  <c:v>01-106</c:v>
                </c:pt>
                <c:pt idx="2">
                  <c:v>01-107</c:v>
                </c:pt>
                <c:pt idx="3">
                  <c:v>01-108</c:v>
                </c:pt>
                <c:pt idx="4">
                  <c:v>01-119</c:v>
                </c:pt>
                <c:pt idx="5">
                  <c:v>01-120</c:v>
                </c:pt>
                <c:pt idx="6">
                  <c:v>01-121</c:v>
                </c:pt>
                <c:pt idx="7">
                  <c:v>01-122</c:v>
                </c:pt>
                <c:pt idx="8">
                  <c:v>01-124</c:v>
                </c:pt>
                <c:pt idx="9">
                  <c:v>01-126</c:v>
                </c:pt>
                <c:pt idx="10">
                  <c:v>02-208</c:v>
                </c:pt>
                <c:pt idx="11">
                  <c:v>02-210</c:v>
                </c:pt>
                <c:pt idx="12">
                  <c:v>02-211</c:v>
                </c:pt>
                <c:pt idx="13">
                  <c:v>02-213</c:v>
                </c:pt>
                <c:pt idx="14">
                  <c:v>04-402</c:v>
                </c:pt>
                <c:pt idx="15">
                  <c:v>06-602</c:v>
                </c:pt>
                <c:pt idx="16">
                  <c:v>06-603</c:v>
                </c:pt>
                <c:pt idx="17">
                  <c:v>06-605</c:v>
                </c:pt>
                <c:pt idx="18">
                  <c:v>06-606</c:v>
                </c:pt>
                <c:pt idx="19">
                  <c:v>06-610</c:v>
                </c:pt>
                <c:pt idx="20">
                  <c:v>06-613</c:v>
                </c:pt>
                <c:pt idx="21">
                  <c:v>06-614</c:v>
                </c:pt>
                <c:pt idx="22">
                  <c:v>06-618</c:v>
                </c:pt>
                <c:pt idx="23">
                  <c:v>01-008E</c:v>
                </c:pt>
              </c:strCache>
            </c:strRef>
          </c:cat>
          <c:val>
            <c:numRef>
              <c:f>Sheet1!$B$2:$B$25</c:f>
              <c:numCache>
                <c:formatCode>General</c:formatCode>
                <c:ptCount val="24"/>
                <c:pt idx="0">
                  <c:v>4</c:v>
                </c:pt>
                <c:pt idx="1">
                  <c:v>5</c:v>
                </c:pt>
                <c:pt idx="2">
                  <c:v>3</c:v>
                </c:pt>
                <c:pt idx="3">
                  <c:v>3</c:v>
                </c:pt>
                <c:pt idx="4">
                  <c:v>3</c:v>
                </c:pt>
                <c:pt idx="5">
                  <c:v>3</c:v>
                </c:pt>
                <c:pt idx="6">
                  <c:v>7</c:v>
                </c:pt>
                <c:pt idx="7">
                  <c:v>15</c:v>
                </c:pt>
                <c:pt idx="8">
                  <c:v>4</c:v>
                </c:pt>
                <c:pt idx="9">
                  <c:v>6</c:v>
                </c:pt>
                <c:pt idx="10">
                  <c:v>3</c:v>
                </c:pt>
                <c:pt idx="11">
                  <c:v>1</c:v>
                </c:pt>
                <c:pt idx="12">
                  <c:v>4</c:v>
                </c:pt>
                <c:pt idx="13">
                  <c:v>1</c:v>
                </c:pt>
                <c:pt idx="14">
                  <c:v>2</c:v>
                </c:pt>
                <c:pt idx="15">
                  <c:v>3</c:v>
                </c:pt>
                <c:pt idx="16">
                  <c:v>5</c:v>
                </c:pt>
                <c:pt idx="17">
                  <c:v>4</c:v>
                </c:pt>
                <c:pt idx="18">
                  <c:v>2</c:v>
                </c:pt>
                <c:pt idx="19">
                  <c:v>1</c:v>
                </c:pt>
                <c:pt idx="20">
                  <c:v>3</c:v>
                </c:pt>
                <c:pt idx="21">
                  <c:v>1</c:v>
                </c:pt>
                <c:pt idx="22">
                  <c:v>2</c:v>
                </c:pt>
                <c:pt idx="23">
                  <c:v>16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3ED-40BF-8975-B70B75BD40C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80"/>
        <c:overlap val="25"/>
        <c:axId val="567294296"/>
        <c:axId val="567294688"/>
      </c:barChart>
      <c:catAx>
        <c:axId val="56729429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587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5400000" spcFirstLastPara="1" vertOverflow="ellipsis" wrap="square" anchor="ctr" anchorCtr="1"/>
          <a:lstStyle/>
          <a:p>
            <a:pPr>
              <a:defRPr sz="1197" b="0" i="0" u="none" strike="noStrike" kern="1200" cap="none" spc="20" normalizeH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67294688"/>
        <c:crosses val="autoZero"/>
        <c:auto val="1"/>
        <c:lblAlgn val="ctr"/>
        <c:lblOffset val="100"/>
        <c:noMultiLvlLbl val="0"/>
      </c:catAx>
      <c:valAx>
        <c:axId val="567294688"/>
        <c:scaling>
          <c:orientation val="minMax"/>
          <c:max val="16"/>
          <c:min val="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5000"/>
                  <a:lumOff val="9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spc="2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67294296"/>
        <c:crosses val="autoZero"/>
        <c:crossBetween val="between"/>
        <c:majorUnit val="2"/>
        <c:minorUnit val="0.5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  <c:userShapes r:id="rId4"/>
</c:chartSpace>
</file>

<file path=ppt/charts/chart1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128" b="0" i="0" u="none" strike="noStrike" kern="1200" cap="none" spc="50" normalizeH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+mj-ea"/>
                <a:cs typeface="+mj-cs"/>
              </a:defRPr>
            </a:pPr>
            <a:r>
              <a:rPr lang="en-US" dirty="0"/>
              <a:t>PPB Reported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128" b="0" i="0" u="none" strike="noStrike" kern="1200" cap="none" spc="50" normalizeH="0" baseline="0">
              <a:solidFill>
                <a:schemeClr val="tx1">
                  <a:lumMod val="65000"/>
                  <a:lumOff val="35000"/>
                </a:schemeClr>
              </a:solidFill>
              <a:latin typeface="+mj-lt"/>
              <a:ea typeface="+mj-ea"/>
              <a:cs typeface="+mj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ROOM NUMBER</c:v>
                </c:pt>
              </c:strCache>
            </c:strRef>
          </c:tx>
          <c:spPr>
            <a:solidFill>
              <a:schemeClr val="accent1">
                <a:alpha val="70000"/>
              </a:schemeClr>
            </a:solidFill>
            <a:ln>
              <a:noFill/>
            </a:ln>
            <a:effectLst/>
          </c:spPr>
          <c:invertIfNegative val="0"/>
          <c:cat>
            <c:strRef>
              <c:f>Sheet1!$A$2:$A$23</c:f>
              <c:strCache>
                <c:ptCount val="22"/>
                <c:pt idx="0">
                  <c:v>01-003</c:v>
                </c:pt>
                <c:pt idx="1">
                  <c:v>01-004</c:v>
                </c:pt>
                <c:pt idx="2">
                  <c:v>01-005</c:v>
                </c:pt>
                <c:pt idx="3">
                  <c:v>01-006</c:v>
                </c:pt>
                <c:pt idx="4">
                  <c:v>01-007</c:v>
                </c:pt>
                <c:pt idx="5">
                  <c:v>01-007</c:v>
                </c:pt>
                <c:pt idx="6">
                  <c:v>01-008</c:v>
                </c:pt>
                <c:pt idx="7">
                  <c:v>01-013</c:v>
                </c:pt>
                <c:pt idx="8">
                  <c:v>01-017</c:v>
                </c:pt>
                <c:pt idx="9">
                  <c:v>02-021</c:v>
                </c:pt>
                <c:pt idx="10">
                  <c:v>02-022</c:v>
                </c:pt>
                <c:pt idx="11">
                  <c:v>02-029</c:v>
                </c:pt>
                <c:pt idx="12">
                  <c:v>02-034</c:v>
                </c:pt>
                <c:pt idx="13">
                  <c:v>02-035</c:v>
                </c:pt>
                <c:pt idx="14">
                  <c:v>05-004</c:v>
                </c:pt>
                <c:pt idx="15">
                  <c:v>05-005</c:v>
                </c:pt>
                <c:pt idx="16">
                  <c:v>05-006</c:v>
                </c:pt>
                <c:pt idx="17">
                  <c:v>05-007</c:v>
                </c:pt>
                <c:pt idx="18">
                  <c:v>05-008</c:v>
                </c:pt>
                <c:pt idx="19">
                  <c:v>05-009</c:v>
                </c:pt>
                <c:pt idx="20">
                  <c:v>05-013</c:v>
                </c:pt>
                <c:pt idx="21">
                  <c:v>05-015</c:v>
                </c:pt>
              </c:strCache>
            </c:strRef>
          </c:cat>
          <c:val>
            <c:numRef>
              <c:f>Sheet1!$B$2:$B$23</c:f>
              <c:numCache>
                <c:formatCode>General</c:formatCode>
                <c:ptCount val="22"/>
                <c:pt idx="0">
                  <c:v>1</c:v>
                </c:pt>
                <c:pt idx="1">
                  <c:v>1</c:v>
                </c:pt>
                <c:pt idx="2">
                  <c:v>1</c:v>
                </c:pt>
                <c:pt idx="3">
                  <c:v>1</c:v>
                </c:pt>
                <c:pt idx="4">
                  <c:v>2</c:v>
                </c:pt>
                <c:pt idx="5">
                  <c:v>1</c:v>
                </c:pt>
                <c:pt idx="6">
                  <c:v>1</c:v>
                </c:pt>
                <c:pt idx="7">
                  <c:v>1</c:v>
                </c:pt>
                <c:pt idx="8">
                  <c:v>1</c:v>
                </c:pt>
                <c:pt idx="9">
                  <c:v>1</c:v>
                </c:pt>
                <c:pt idx="10">
                  <c:v>1</c:v>
                </c:pt>
                <c:pt idx="11">
                  <c:v>1</c:v>
                </c:pt>
                <c:pt idx="12">
                  <c:v>1</c:v>
                </c:pt>
                <c:pt idx="13">
                  <c:v>1</c:v>
                </c:pt>
                <c:pt idx="14">
                  <c:v>1</c:v>
                </c:pt>
                <c:pt idx="15">
                  <c:v>3</c:v>
                </c:pt>
                <c:pt idx="16">
                  <c:v>2</c:v>
                </c:pt>
                <c:pt idx="17">
                  <c:v>1</c:v>
                </c:pt>
                <c:pt idx="18">
                  <c:v>1</c:v>
                </c:pt>
                <c:pt idx="19">
                  <c:v>3</c:v>
                </c:pt>
                <c:pt idx="20">
                  <c:v>2</c:v>
                </c:pt>
                <c:pt idx="21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3ED-40BF-8975-B70B75BD40C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80"/>
        <c:overlap val="25"/>
        <c:axId val="567294296"/>
        <c:axId val="567294688"/>
      </c:barChart>
      <c:catAx>
        <c:axId val="56729429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587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5400000" spcFirstLastPara="1" vertOverflow="ellipsis" wrap="square" anchor="ctr" anchorCtr="1"/>
          <a:lstStyle/>
          <a:p>
            <a:pPr>
              <a:defRPr sz="1197" b="0" i="0" u="none" strike="noStrike" kern="1200" cap="none" spc="20" normalizeH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67294688"/>
        <c:crosses val="autoZero"/>
        <c:auto val="1"/>
        <c:lblAlgn val="ctr"/>
        <c:lblOffset val="100"/>
        <c:noMultiLvlLbl val="0"/>
      </c:catAx>
      <c:valAx>
        <c:axId val="567294688"/>
        <c:scaling>
          <c:orientation val="minMax"/>
          <c:max val="16"/>
          <c:min val="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5000"/>
                  <a:lumOff val="9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spc="2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67294296"/>
        <c:crosses val="autoZero"/>
        <c:crossBetween val="between"/>
        <c:majorUnit val="2"/>
        <c:minorUnit val="0.5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  <c:userShapes r:id="rId4"/>
</c:chartSpace>
</file>

<file path=ppt/charts/chart1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128" b="0" i="0" u="none" strike="noStrike" kern="1200" cap="none" spc="50" normalizeH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+mj-ea"/>
                <a:cs typeface="+mj-cs"/>
              </a:defRPr>
            </a:pPr>
            <a:r>
              <a:rPr lang="en-US" dirty="0"/>
              <a:t>PPB Reported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128" b="0" i="0" u="none" strike="noStrike" kern="1200" cap="none" spc="50" normalizeH="0" baseline="0">
              <a:solidFill>
                <a:schemeClr val="tx1">
                  <a:lumMod val="65000"/>
                  <a:lumOff val="35000"/>
                </a:schemeClr>
              </a:solidFill>
              <a:latin typeface="+mj-lt"/>
              <a:ea typeface="+mj-ea"/>
              <a:cs typeface="+mj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ROOM NUMBER</c:v>
                </c:pt>
              </c:strCache>
            </c:strRef>
          </c:tx>
          <c:spPr>
            <a:solidFill>
              <a:schemeClr val="accent1">
                <a:alpha val="70000"/>
              </a:schemeClr>
            </a:solidFill>
            <a:ln>
              <a:noFill/>
            </a:ln>
            <a:effectLst/>
          </c:spPr>
          <c:invertIfNegative val="0"/>
          <c:cat>
            <c:strRef>
              <c:f>Sheet1!$A$2:$A$41</c:f>
              <c:strCache>
                <c:ptCount val="40"/>
                <c:pt idx="0">
                  <c:v>01-002</c:v>
                </c:pt>
                <c:pt idx="1">
                  <c:v>01-003</c:v>
                </c:pt>
                <c:pt idx="2">
                  <c:v>02-004</c:v>
                </c:pt>
                <c:pt idx="3">
                  <c:v>02-005</c:v>
                </c:pt>
                <c:pt idx="4">
                  <c:v>02-066R</c:v>
                </c:pt>
                <c:pt idx="5">
                  <c:v>02-006L</c:v>
                </c:pt>
                <c:pt idx="6">
                  <c:v>02-009</c:v>
                </c:pt>
                <c:pt idx="7">
                  <c:v>02-009R</c:v>
                </c:pt>
                <c:pt idx="8">
                  <c:v>03-011</c:v>
                </c:pt>
                <c:pt idx="9">
                  <c:v>03-012</c:v>
                </c:pt>
                <c:pt idx="10">
                  <c:v>03-013</c:v>
                </c:pt>
                <c:pt idx="11">
                  <c:v>03-014</c:v>
                </c:pt>
                <c:pt idx="12">
                  <c:v>03-015</c:v>
                </c:pt>
                <c:pt idx="13">
                  <c:v>03-016</c:v>
                </c:pt>
                <c:pt idx="14">
                  <c:v>04-018</c:v>
                </c:pt>
                <c:pt idx="15">
                  <c:v>04-019</c:v>
                </c:pt>
                <c:pt idx="16">
                  <c:v>04-020</c:v>
                </c:pt>
                <c:pt idx="17">
                  <c:v>04-021</c:v>
                </c:pt>
                <c:pt idx="18">
                  <c:v>04-022</c:v>
                </c:pt>
                <c:pt idx="19">
                  <c:v>04-023</c:v>
                </c:pt>
                <c:pt idx="20">
                  <c:v>05-025L</c:v>
                </c:pt>
                <c:pt idx="21">
                  <c:v>05-025R</c:v>
                </c:pt>
                <c:pt idx="22">
                  <c:v>05-026</c:v>
                </c:pt>
                <c:pt idx="23">
                  <c:v>06-027</c:v>
                </c:pt>
                <c:pt idx="24">
                  <c:v>06-028</c:v>
                </c:pt>
                <c:pt idx="25">
                  <c:v>06-029</c:v>
                </c:pt>
                <c:pt idx="26">
                  <c:v>06-030</c:v>
                </c:pt>
                <c:pt idx="27">
                  <c:v>06-031</c:v>
                </c:pt>
                <c:pt idx="28">
                  <c:v>07-038</c:v>
                </c:pt>
                <c:pt idx="29">
                  <c:v>11-001</c:v>
                </c:pt>
                <c:pt idx="30">
                  <c:v>11-002</c:v>
                </c:pt>
                <c:pt idx="31">
                  <c:v>11-003</c:v>
                </c:pt>
                <c:pt idx="32">
                  <c:v>11-004</c:v>
                </c:pt>
                <c:pt idx="33">
                  <c:v>11-005</c:v>
                </c:pt>
                <c:pt idx="34">
                  <c:v>12-001</c:v>
                </c:pt>
                <c:pt idx="35">
                  <c:v>12-002</c:v>
                </c:pt>
                <c:pt idx="36">
                  <c:v>12-003</c:v>
                </c:pt>
                <c:pt idx="37">
                  <c:v>12-003R</c:v>
                </c:pt>
                <c:pt idx="38">
                  <c:v>12-004</c:v>
                </c:pt>
                <c:pt idx="39">
                  <c:v>12-005</c:v>
                </c:pt>
              </c:strCache>
            </c:strRef>
          </c:cat>
          <c:val>
            <c:numRef>
              <c:f>Sheet1!$B$2:$B$41</c:f>
              <c:numCache>
                <c:formatCode>General</c:formatCode>
                <c:ptCount val="40"/>
                <c:pt idx="0">
                  <c:v>4</c:v>
                </c:pt>
                <c:pt idx="1">
                  <c:v>3</c:v>
                </c:pt>
                <c:pt idx="2">
                  <c:v>3</c:v>
                </c:pt>
                <c:pt idx="3">
                  <c:v>2</c:v>
                </c:pt>
                <c:pt idx="4">
                  <c:v>6</c:v>
                </c:pt>
                <c:pt idx="5">
                  <c:v>28</c:v>
                </c:pt>
                <c:pt idx="6">
                  <c:v>13</c:v>
                </c:pt>
                <c:pt idx="7">
                  <c:v>3</c:v>
                </c:pt>
                <c:pt idx="8">
                  <c:v>2</c:v>
                </c:pt>
                <c:pt idx="9">
                  <c:v>2</c:v>
                </c:pt>
                <c:pt idx="10">
                  <c:v>3</c:v>
                </c:pt>
                <c:pt idx="11">
                  <c:v>2</c:v>
                </c:pt>
                <c:pt idx="12">
                  <c:v>1</c:v>
                </c:pt>
                <c:pt idx="13">
                  <c:v>1</c:v>
                </c:pt>
                <c:pt idx="14">
                  <c:v>2</c:v>
                </c:pt>
                <c:pt idx="15">
                  <c:v>2</c:v>
                </c:pt>
                <c:pt idx="16">
                  <c:v>3</c:v>
                </c:pt>
                <c:pt idx="17">
                  <c:v>3</c:v>
                </c:pt>
                <c:pt idx="18">
                  <c:v>2</c:v>
                </c:pt>
                <c:pt idx="19">
                  <c:v>1</c:v>
                </c:pt>
                <c:pt idx="20">
                  <c:v>1</c:v>
                </c:pt>
                <c:pt idx="21">
                  <c:v>2</c:v>
                </c:pt>
                <c:pt idx="22">
                  <c:v>1</c:v>
                </c:pt>
                <c:pt idx="23">
                  <c:v>1</c:v>
                </c:pt>
                <c:pt idx="24">
                  <c:v>2</c:v>
                </c:pt>
                <c:pt idx="25">
                  <c:v>2</c:v>
                </c:pt>
                <c:pt idx="26">
                  <c:v>2</c:v>
                </c:pt>
                <c:pt idx="27">
                  <c:v>1</c:v>
                </c:pt>
                <c:pt idx="28">
                  <c:v>4</c:v>
                </c:pt>
                <c:pt idx="29">
                  <c:v>1</c:v>
                </c:pt>
                <c:pt idx="30">
                  <c:v>1</c:v>
                </c:pt>
                <c:pt idx="31">
                  <c:v>4</c:v>
                </c:pt>
                <c:pt idx="32">
                  <c:v>3</c:v>
                </c:pt>
                <c:pt idx="33">
                  <c:v>2</c:v>
                </c:pt>
                <c:pt idx="34">
                  <c:v>3</c:v>
                </c:pt>
                <c:pt idx="35">
                  <c:v>4</c:v>
                </c:pt>
                <c:pt idx="36">
                  <c:v>18</c:v>
                </c:pt>
                <c:pt idx="37">
                  <c:v>5</c:v>
                </c:pt>
                <c:pt idx="38">
                  <c:v>5</c:v>
                </c:pt>
                <c:pt idx="39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3ED-40BF-8975-B70B75BD40C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80"/>
        <c:overlap val="25"/>
        <c:axId val="567294296"/>
        <c:axId val="567294688"/>
      </c:barChart>
      <c:catAx>
        <c:axId val="56729429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587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5400000" spcFirstLastPara="1" vertOverflow="ellipsis" wrap="square" anchor="ctr" anchorCtr="1"/>
          <a:lstStyle/>
          <a:p>
            <a:pPr>
              <a:defRPr sz="1197" b="0" i="0" u="none" strike="noStrike" kern="1200" cap="none" spc="20" normalizeH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67294688"/>
        <c:crosses val="autoZero"/>
        <c:auto val="1"/>
        <c:lblAlgn val="ctr"/>
        <c:lblOffset val="100"/>
        <c:noMultiLvlLbl val="0"/>
      </c:catAx>
      <c:valAx>
        <c:axId val="567294688"/>
        <c:scaling>
          <c:orientation val="minMax"/>
          <c:min val="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5000"/>
                  <a:lumOff val="9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spc="2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67294296"/>
        <c:crosses val="autoZero"/>
        <c:crossBetween val="between"/>
        <c:majorUnit val="2"/>
        <c:minorUnit val="0.5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  <c:userShapes r:id="rId4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128" b="0" i="0" u="none" strike="noStrike" kern="1200" cap="none" spc="50" normalizeH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+mj-ea"/>
                <a:cs typeface="+mj-cs"/>
              </a:defRPr>
            </a:pPr>
            <a:r>
              <a:rPr lang="en-US" dirty="0" smtClean="0"/>
              <a:t>PPB Reported</a:t>
            </a:r>
            <a:endParaRPr lang="en-US" dirty="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128" b="0" i="0" u="none" strike="noStrike" kern="1200" cap="none" spc="50" normalizeH="0" baseline="0">
              <a:solidFill>
                <a:schemeClr val="tx1">
                  <a:lumMod val="65000"/>
                  <a:lumOff val="35000"/>
                </a:schemeClr>
              </a:solidFill>
              <a:latin typeface="+mj-lt"/>
              <a:ea typeface="+mj-ea"/>
              <a:cs typeface="+mj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LOW</c:v>
                </c:pt>
              </c:strCache>
            </c:strRef>
          </c:tx>
          <c:spPr>
            <a:solidFill>
              <a:schemeClr val="accent1">
                <a:alpha val="70000"/>
              </a:schemeClr>
            </a:solidFill>
            <a:ln>
              <a:noFill/>
            </a:ln>
            <a:effectLst/>
          </c:spPr>
          <c:invertIfNegative val="0"/>
          <c:cat>
            <c:strRef>
              <c:f>Sheet1!$A$2:$A$25</c:f>
              <c:strCache>
                <c:ptCount val="24"/>
                <c:pt idx="0">
                  <c:v>Apalachee</c:v>
                </c:pt>
                <c:pt idx="1">
                  <c:v>Astoria Park</c:v>
                </c:pt>
                <c:pt idx="2">
                  <c:v>Bond</c:v>
                </c:pt>
                <c:pt idx="3">
                  <c:v>Buck Lake</c:v>
                </c:pt>
                <c:pt idx="4">
                  <c:v>Canopy Oaks</c:v>
                </c:pt>
                <c:pt idx="5">
                  <c:v>Chaires</c:v>
                </c:pt>
                <c:pt idx="6">
                  <c:v>Conley</c:v>
                </c:pt>
                <c:pt idx="7">
                  <c:v>DeSoto Trails</c:v>
                </c:pt>
                <c:pt idx="8">
                  <c:v>Ft. Braden</c:v>
                </c:pt>
                <c:pt idx="9">
                  <c:v>Gilchrist</c:v>
                </c:pt>
                <c:pt idx="10">
                  <c:v>Hartsfield</c:v>
                </c:pt>
                <c:pt idx="11">
                  <c:v>Hawks Rise</c:v>
                </c:pt>
                <c:pt idx="12">
                  <c:v>Kate Sullivan</c:v>
                </c:pt>
                <c:pt idx="13">
                  <c:v>Killearn Lakes</c:v>
                </c:pt>
                <c:pt idx="14">
                  <c:v>Oak Ridge</c:v>
                </c:pt>
                <c:pt idx="15">
                  <c:v>Pineview</c:v>
                </c:pt>
                <c:pt idx="16">
                  <c:v>Riley</c:v>
                </c:pt>
                <c:pt idx="17">
                  <c:v>Roberts</c:v>
                </c:pt>
                <c:pt idx="18">
                  <c:v>Ruediger</c:v>
                </c:pt>
                <c:pt idx="19">
                  <c:v>Sabal Palm</c:v>
                </c:pt>
                <c:pt idx="20">
                  <c:v>Sealey</c:v>
                </c:pt>
                <c:pt idx="21">
                  <c:v>Springwood</c:v>
                </c:pt>
                <c:pt idx="22">
                  <c:v>Woodville</c:v>
                </c:pt>
                <c:pt idx="23">
                  <c:v>W. T. Moore</c:v>
                </c:pt>
              </c:strCache>
            </c:strRef>
          </c:cat>
          <c:val>
            <c:numRef>
              <c:f>Sheet1!$B$2:$B$25</c:f>
              <c:numCache>
                <c:formatCode>General</c:formatCode>
                <c:ptCount val="24"/>
                <c:pt idx="0">
                  <c:v>1</c:v>
                </c:pt>
                <c:pt idx="1">
                  <c:v>1</c:v>
                </c:pt>
                <c:pt idx="2">
                  <c:v>1</c:v>
                </c:pt>
                <c:pt idx="3">
                  <c:v>1</c:v>
                </c:pt>
                <c:pt idx="4">
                  <c:v>1</c:v>
                </c:pt>
                <c:pt idx="5">
                  <c:v>1</c:v>
                </c:pt>
                <c:pt idx="6">
                  <c:v>1</c:v>
                </c:pt>
                <c:pt idx="7">
                  <c:v>1</c:v>
                </c:pt>
                <c:pt idx="8">
                  <c:v>1</c:v>
                </c:pt>
                <c:pt idx="9">
                  <c:v>1</c:v>
                </c:pt>
                <c:pt idx="10">
                  <c:v>1</c:v>
                </c:pt>
                <c:pt idx="11">
                  <c:v>1</c:v>
                </c:pt>
                <c:pt idx="12">
                  <c:v>1</c:v>
                </c:pt>
                <c:pt idx="13">
                  <c:v>1</c:v>
                </c:pt>
                <c:pt idx="14">
                  <c:v>1</c:v>
                </c:pt>
                <c:pt idx="15">
                  <c:v>1</c:v>
                </c:pt>
                <c:pt idx="16">
                  <c:v>1</c:v>
                </c:pt>
                <c:pt idx="17">
                  <c:v>1</c:v>
                </c:pt>
                <c:pt idx="18">
                  <c:v>1</c:v>
                </c:pt>
                <c:pt idx="19">
                  <c:v>1</c:v>
                </c:pt>
                <c:pt idx="20">
                  <c:v>1</c:v>
                </c:pt>
                <c:pt idx="21">
                  <c:v>1</c:v>
                </c:pt>
                <c:pt idx="22">
                  <c:v>1</c:v>
                </c:pt>
                <c:pt idx="23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3ED-40BF-8975-B70B75BD40CF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HIGH</c:v>
                </c:pt>
              </c:strCache>
            </c:strRef>
          </c:tx>
          <c:spPr>
            <a:solidFill>
              <a:schemeClr val="accent2">
                <a:alpha val="70000"/>
              </a:schemeClr>
            </a:solidFill>
            <a:ln>
              <a:noFill/>
            </a:ln>
            <a:effectLst/>
          </c:spPr>
          <c:invertIfNegative val="0"/>
          <c:cat>
            <c:strRef>
              <c:f>Sheet1!$A$2:$A$25</c:f>
              <c:strCache>
                <c:ptCount val="24"/>
                <c:pt idx="0">
                  <c:v>Apalachee</c:v>
                </c:pt>
                <c:pt idx="1">
                  <c:v>Astoria Park</c:v>
                </c:pt>
                <c:pt idx="2">
                  <c:v>Bond</c:v>
                </c:pt>
                <c:pt idx="3">
                  <c:v>Buck Lake</c:v>
                </c:pt>
                <c:pt idx="4">
                  <c:v>Canopy Oaks</c:v>
                </c:pt>
                <c:pt idx="5">
                  <c:v>Chaires</c:v>
                </c:pt>
                <c:pt idx="6">
                  <c:v>Conley</c:v>
                </c:pt>
                <c:pt idx="7">
                  <c:v>DeSoto Trails</c:v>
                </c:pt>
                <c:pt idx="8">
                  <c:v>Ft. Braden</c:v>
                </c:pt>
                <c:pt idx="9">
                  <c:v>Gilchrist</c:v>
                </c:pt>
                <c:pt idx="10">
                  <c:v>Hartsfield</c:v>
                </c:pt>
                <c:pt idx="11">
                  <c:v>Hawks Rise</c:v>
                </c:pt>
                <c:pt idx="12">
                  <c:v>Kate Sullivan</c:v>
                </c:pt>
                <c:pt idx="13">
                  <c:v>Killearn Lakes</c:v>
                </c:pt>
                <c:pt idx="14">
                  <c:v>Oak Ridge</c:v>
                </c:pt>
                <c:pt idx="15">
                  <c:v>Pineview</c:v>
                </c:pt>
                <c:pt idx="16">
                  <c:v>Riley</c:v>
                </c:pt>
                <c:pt idx="17">
                  <c:v>Roberts</c:v>
                </c:pt>
                <c:pt idx="18">
                  <c:v>Ruediger</c:v>
                </c:pt>
                <c:pt idx="19">
                  <c:v>Sabal Palm</c:v>
                </c:pt>
                <c:pt idx="20">
                  <c:v>Sealey</c:v>
                </c:pt>
                <c:pt idx="21">
                  <c:v>Springwood</c:v>
                </c:pt>
                <c:pt idx="22">
                  <c:v>Woodville</c:v>
                </c:pt>
                <c:pt idx="23">
                  <c:v>W. T. Moore</c:v>
                </c:pt>
              </c:strCache>
            </c:strRef>
          </c:cat>
          <c:val>
            <c:numRef>
              <c:f>Sheet1!$C$2:$C$25</c:f>
              <c:numCache>
                <c:formatCode>General</c:formatCode>
                <c:ptCount val="24"/>
                <c:pt idx="0">
                  <c:v>4</c:v>
                </c:pt>
                <c:pt idx="1">
                  <c:v>7</c:v>
                </c:pt>
                <c:pt idx="2">
                  <c:v>4</c:v>
                </c:pt>
                <c:pt idx="3">
                  <c:v>31</c:v>
                </c:pt>
                <c:pt idx="4">
                  <c:v>3</c:v>
                </c:pt>
                <c:pt idx="5">
                  <c:v>4</c:v>
                </c:pt>
                <c:pt idx="6">
                  <c:v>2</c:v>
                </c:pt>
                <c:pt idx="7">
                  <c:v>5</c:v>
                </c:pt>
                <c:pt idx="8">
                  <c:v>1</c:v>
                </c:pt>
                <c:pt idx="9">
                  <c:v>5</c:v>
                </c:pt>
                <c:pt idx="10">
                  <c:v>4</c:v>
                </c:pt>
                <c:pt idx="11">
                  <c:v>5</c:v>
                </c:pt>
                <c:pt idx="12">
                  <c:v>3</c:v>
                </c:pt>
                <c:pt idx="13">
                  <c:v>35</c:v>
                </c:pt>
                <c:pt idx="14">
                  <c:v>16</c:v>
                </c:pt>
                <c:pt idx="15">
                  <c:v>3</c:v>
                </c:pt>
                <c:pt idx="16">
                  <c:v>6</c:v>
                </c:pt>
                <c:pt idx="17">
                  <c:v>2</c:v>
                </c:pt>
                <c:pt idx="18">
                  <c:v>6</c:v>
                </c:pt>
                <c:pt idx="19">
                  <c:v>2</c:v>
                </c:pt>
                <c:pt idx="20">
                  <c:v>6</c:v>
                </c:pt>
                <c:pt idx="21">
                  <c:v>6</c:v>
                </c:pt>
                <c:pt idx="22">
                  <c:v>5</c:v>
                </c:pt>
                <c:pt idx="23">
                  <c:v>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73ED-40BF-8975-B70B75BD40CF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Column1</c:v>
                </c:pt>
              </c:strCache>
            </c:strRef>
          </c:tx>
          <c:spPr>
            <a:solidFill>
              <a:schemeClr val="accent3">
                <a:alpha val="70000"/>
              </a:schemeClr>
            </a:solidFill>
            <a:ln>
              <a:noFill/>
            </a:ln>
            <a:effectLst/>
          </c:spPr>
          <c:invertIfNegative val="0"/>
          <c:cat>
            <c:strRef>
              <c:f>Sheet1!$A$2:$A$25</c:f>
              <c:strCache>
                <c:ptCount val="24"/>
                <c:pt idx="0">
                  <c:v>Apalachee</c:v>
                </c:pt>
                <c:pt idx="1">
                  <c:v>Astoria Park</c:v>
                </c:pt>
                <c:pt idx="2">
                  <c:v>Bond</c:v>
                </c:pt>
                <c:pt idx="3">
                  <c:v>Buck Lake</c:v>
                </c:pt>
                <c:pt idx="4">
                  <c:v>Canopy Oaks</c:v>
                </c:pt>
                <c:pt idx="5">
                  <c:v>Chaires</c:v>
                </c:pt>
                <c:pt idx="6">
                  <c:v>Conley</c:v>
                </c:pt>
                <c:pt idx="7">
                  <c:v>DeSoto Trails</c:v>
                </c:pt>
                <c:pt idx="8">
                  <c:v>Ft. Braden</c:v>
                </c:pt>
                <c:pt idx="9">
                  <c:v>Gilchrist</c:v>
                </c:pt>
                <c:pt idx="10">
                  <c:v>Hartsfield</c:v>
                </c:pt>
                <c:pt idx="11">
                  <c:v>Hawks Rise</c:v>
                </c:pt>
                <c:pt idx="12">
                  <c:v>Kate Sullivan</c:v>
                </c:pt>
                <c:pt idx="13">
                  <c:v>Killearn Lakes</c:v>
                </c:pt>
                <c:pt idx="14">
                  <c:v>Oak Ridge</c:v>
                </c:pt>
                <c:pt idx="15">
                  <c:v>Pineview</c:v>
                </c:pt>
                <c:pt idx="16">
                  <c:v>Riley</c:v>
                </c:pt>
                <c:pt idx="17">
                  <c:v>Roberts</c:v>
                </c:pt>
                <c:pt idx="18">
                  <c:v>Ruediger</c:v>
                </c:pt>
                <c:pt idx="19">
                  <c:v>Sabal Palm</c:v>
                </c:pt>
                <c:pt idx="20">
                  <c:v>Sealey</c:v>
                </c:pt>
                <c:pt idx="21">
                  <c:v>Springwood</c:v>
                </c:pt>
                <c:pt idx="22">
                  <c:v>Woodville</c:v>
                </c:pt>
                <c:pt idx="23">
                  <c:v>W. T. Moore</c:v>
                </c:pt>
              </c:strCache>
            </c:strRef>
          </c:cat>
          <c:val>
            <c:numRef>
              <c:f>Sheet1!$D$2:$D$25</c:f>
              <c:numCache>
                <c:formatCode>General</c:formatCode>
                <c:ptCount val="24"/>
                <c:pt idx="3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1F8-4650-B27B-44CB8238B50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80"/>
        <c:overlap val="25"/>
        <c:axId val="567294296"/>
        <c:axId val="567294688"/>
      </c:barChart>
      <c:catAx>
        <c:axId val="56729429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587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5400000" spcFirstLastPara="1" vertOverflow="ellipsis" wrap="square" anchor="ctr" anchorCtr="0"/>
          <a:lstStyle/>
          <a:p>
            <a:pPr>
              <a:defRPr sz="1197" b="0" i="0" u="none" strike="noStrike" kern="1200" cap="none" spc="20" normalizeH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67294688"/>
        <c:crosses val="autoZero"/>
        <c:auto val="1"/>
        <c:lblAlgn val="ctr"/>
        <c:lblOffset val="100"/>
        <c:noMultiLvlLbl val="0"/>
      </c:catAx>
      <c:valAx>
        <c:axId val="567294688"/>
        <c:scaling>
          <c:orientation val="minMax"/>
          <c:min val="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5000"/>
                  <a:lumOff val="95000"/>
                </a:schemeClr>
              </a:solidFill>
              <a:round/>
            </a:ln>
            <a:effectLst/>
          </c:spPr>
        </c:majorGridlines>
        <c:numFmt formatCode="General" sourceLinked="1"/>
        <c:majorTickMark val="in"/>
        <c:minorTickMark val="none"/>
        <c:tickLblPos val="nextTo"/>
        <c:spPr>
          <a:noFill/>
          <a:ln>
            <a:solidFill>
              <a:schemeClr val="accent1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spc="2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67294296"/>
        <c:crosses val="autoZero"/>
        <c:crossBetween val="between"/>
        <c:majorUnit val="2"/>
        <c:minorUnit val="0.5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  <c:userShapes r:id="rId4"/>
</c:chartSpace>
</file>

<file path=ppt/charts/chart2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128" b="0" i="0" u="none" strike="noStrike" kern="1200" cap="none" spc="50" normalizeH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+mj-ea"/>
                <a:cs typeface="+mj-cs"/>
              </a:defRPr>
            </a:pPr>
            <a:r>
              <a:rPr lang="en-US" dirty="0"/>
              <a:t>PPB Reported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128" b="0" i="0" u="none" strike="noStrike" kern="1200" cap="none" spc="50" normalizeH="0" baseline="0">
              <a:solidFill>
                <a:schemeClr val="tx1">
                  <a:lumMod val="65000"/>
                  <a:lumOff val="35000"/>
                </a:schemeClr>
              </a:solidFill>
              <a:latin typeface="+mj-lt"/>
              <a:ea typeface="+mj-ea"/>
              <a:cs typeface="+mj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ROOM NUMBER</c:v>
                </c:pt>
              </c:strCache>
            </c:strRef>
          </c:tx>
          <c:spPr>
            <a:solidFill>
              <a:schemeClr val="accent1">
                <a:alpha val="70000"/>
              </a:schemeClr>
            </a:solidFill>
            <a:ln>
              <a:noFill/>
            </a:ln>
            <a:effectLst/>
          </c:spPr>
          <c:invertIfNegative val="0"/>
          <c:cat>
            <c:strRef>
              <c:f>Sheet1!$A$2:$A$36</c:f>
              <c:strCache>
                <c:ptCount val="35"/>
                <c:pt idx="0">
                  <c:v>01-120</c:v>
                </c:pt>
                <c:pt idx="1">
                  <c:v>01-121</c:v>
                </c:pt>
                <c:pt idx="2">
                  <c:v>01-122</c:v>
                </c:pt>
                <c:pt idx="3">
                  <c:v>01-123</c:v>
                </c:pt>
                <c:pt idx="4">
                  <c:v>02-203</c:v>
                </c:pt>
                <c:pt idx="5">
                  <c:v>02-204</c:v>
                </c:pt>
                <c:pt idx="6">
                  <c:v>02-205</c:v>
                </c:pt>
                <c:pt idx="7">
                  <c:v>02-206</c:v>
                </c:pt>
                <c:pt idx="8">
                  <c:v>02-208</c:v>
                </c:pt>
                <c:pt idx="9">
                  <c:v>02-209</c:v>
                </c:pt>
                <c:pt idx="10">
                  <c:v>02-210</c:v>
                </c:pt>
                <c:pt idx="11">
                  <c:v>02-211</c:v>
                </c:pt>
                <c:pt idx="12">
                  <c:v>02-213</c:v>
                </c:pt>
                <c:pt idx="13">
                  <c:v>02-214</c:v>
                </c:pt>
                <c:pt idx="14">
                  <c:v>02-215</c:v>
                </c:pt>
                <c:pt idx="15">
                  <c:v>02-216</c:v>
                </c:pt>
                <c:pt idx="16">
                  <c:v>02-218</c:v>
                </c:pt>
                <c:pt idx="17">
                  <c:v>02-219</c:v>
                </c:pt>
                <c:pt idx="18">
                  <c:v>03-302</c:v>
                </c:pt>
                <c:pt idx="19">
                  <c:v>03-304</c:v>
                </c:pt>
                <c:pt idx="20">
                  <c:v>04-434</c:v>
                </c:pt>
                <c:pt idx="21">
                  <c:v>04-435</c:v>
                </c:pt>
                <c:pt idx="22">
                  <c:v>07-702</c:v>
                </c:pt>
                <c:pt idx="23">
                  <c:v>07-703</c:v>
                </c:pt>
                <c:pt idx="24">
                  <c:v>07-705</c:v>
                </c:pt>
                <c:pt idx="25">
                  <c:v>07-706</c:v>
                </c:pt>
                <c:pt idx="26">
                  <c:v>07-707</c:v>
                </c:pt>
                <c:pt idx="27">
                  <c:v>07-708</c:v>
                </c:pt>
                <c:pt idx="28">
                  <c:v>07-710</c:v>
                </c:pt>
                <c:pt idx="29">
                  <c:v>07-711</c:v>
                </c:pt>
                <c:pt idx="30">
                  <c:v>07-712</c:v>
                </c:pt>
                <c:pt idx="31">
                  <c:v>07-713</c:v>
                </c:pt>
                <c:pt idx="32">
                  <c:v>07-716</c:v>
                </c:pt>
                <c:pt idx="33">
                  <c:v>07-717</c:v>
                </c:pt>
                <c:pt idx="34">
                  <c:v>07-718</c:v>
                </c:pt>
              </c:strCache>
            </c:strRef>
          </c:cat>
          <c:val>
            <c:numRef>
              <c:f>Sheet1!$B$2:$B$36</c:f>
              <c:numCache>
                <c:formatCode>General</c:formatCode>
                <c:ptCount val="35"/>
                <c:pt idx="0">
                  <c:v>1</c:v>
                </c:pt>
                <c:pt idx="1">
                  <c:v>1</c:v>
                </c:pt>
                <c:pt idx="2">
                  <c:v>1</c:v>
                </c:pt>
                <c:pt idx="3">
                  <c:v>1</c:v>
                </c:pt>
                <c:pt idx="4">
                  <c:v>1</c:v>
                </c:pt>
                <c:pt idx="5">
                  <c:v>1</c:v>
                </c:pt>
                <c:pt idx="6">
                  <c:v>2</c:v>
                </c:pt>
                <c:pt idx="7">
                  <c:v>1</c:v>
                </c:pt>
                <c:pt idx="8">
                  <c:v>1</c:v>
                </c:pt>
                <c:pt idx="9">
                  <c:v>1</c:v>
                </c:pt>
                <c:pt idx="10">
                  <c:v>1</c:v>
                </c:pt>
                <c:pt idx="11">
                  <c:v>1</c:v>
                </c:pt>
                <c:pt idx="12">
                  <c:v>1</c:v>
                </c:pt>
                <c:pt idx="13">
                  <c:v>1</c:v>
                </c:pt>
                <c:pt idx="14">
                  <c:v>1</c:v>
                </c:pt>
                <c:pt idx="15">
                  <c:v>1</c:v>
                </c:pt>
                <c:pt idx="16">
                  <c:v>1</c:v>
                </c:pt>
                <c:pt idx="17">
                  <c:v>1</c:v>
                </c:pt>
                <c:pt idx="18">
                  <c:v>1</c:v>
                </c:pt>
                <c:pt idx="19">
                  <c:v>1</c:v>
                </c:pt>
                <c:pt idx="20">
                  <c:v>1</c:v>
                </c:pt>
                <c:pt idx="21">
                  <c:v>1</c:v>
                </c:pt>
                <c:pt idx="22">
                  <c:v>1</c:v>
                </c:pt>
                <c:pt idx="23">
                  <c:v>1</c:v>
                </c:pt>
                <c:pt idx="24">
                  <c:v>1</c:v>
                </c:pt>
                <c:pt idx="25">
                  <c:v>1</c:v>
                </c:pt>
                <c:pt idx="26">
                  <c:v>1</c:v>
                </c:pt>
                <c:pt idx="27">
                  <c:v>1</c:v>
                </c:pt>
                <c:pt idx="28">
                  <c:v>1</c:v>
                </c:pt>
                <c:pt idx="29">
                  <c:v>1</c:v>
                </c:pt>
                <c:pt idx="30">
                  <c:v>1</c:v>
                </c:pt>
                <c:pt idx="31">
                  <c:v>1</c:v>
                </c:pt>
                <c:pt idx="32">
                  <c:v>1</c:v>
                </c:pt>
                <c:pt idx="33">
                  <c:v>1</c:v>
                </c:pt>
                <c:pt idx="34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3ED-40BF-8975-B70B75BD40C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80"/>
        <c:overlap val="25"/>
        <c:axId val="567294296"/>
        <c:axId val="567294688"/>
      </c:barChart>
      <c:catAx>
        <c:axId val="56729429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587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5400000" spcFirstLastPara="1" vertOverflow="ellipsis" wrap="square" anchor="ctr" anchorCtr="1"/>
          <a:lstStyle/>
          <a:p>
            <a:pPr>
              <a:defRPr sz="1197" b="0" i="0" u="none" strike="noStrike" kern="1200" cap="none" spc="20" normalizeH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67294688"/>
        <c:crosses val="autoZero"/>
        <c:auto val="1"/>
        <c:lblAlgn val="ctr"/>
        <c:lblOffset val="100"/>
        <c:noMultiLvlLbl val="0"/>
      </c:catAx>
      <c:valAx>
        <c:axId val="567294688"/>
        <c:scaling>
          <c:orientation val="minMax"/>
          <c:max val="16"/>
          <c:min val="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5000"/>
                  <a:lumOff val="9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spc="2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67294296"/>
        <c:crosses val="autoZero"/>
        <c:crossBetween val="between"/>
        <c:majorUnit val="2"/>
        <c:minorUnit val="0.5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  <c:userShapes r:id="rId4"/>
</c:chartSpace>
</file>

<file path=ppt/charts/chart2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128" b="0" i="0" u="none" strike="noStrike" kern="1200" cap="none" spc="50" normalizeH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+mj-ea"/>
                <a:cs typeface="+mj-cs"/>
              </a:defRPr>
            </a:pPr>
            <a:r>
              <a:rPr lang="en-US" dirty="0"/>
              <a:t>PPB Reported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128" b="0" i="0" u="none" strike="noStrike" kern="1200" cap="none" spc="50" normalizeH="0" baseline="0">
              <a:solidFill>
                <a:schemeClr val="tx1">
                  <a:lumMod val="65000"/>
                  <a:lumOff val="35000"/>
                </a:schemeClr>
              </a:solidFill>
              <a:latin typeface="+mj-lt"/>
              <a:ea typeface="+mj-ea"/>
              <a:cs typeface="+mj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ROOM NUMBER</c:v>
                </c:pt>
              </c:strCache>
            </c:strRef>
          </c:tx>
          <c:spPr>
            <a:solidFill>
              <a:schemeClr val="accent1">
                <a:alpha val="70000"/>
              </a:schemeClr>
            </a:solidFill>
            <a:ln>
              <a:noFill/>
            </a:ln>
            <a:effectLst/>
          </c:spPr>
          <c:invertIfNegative val="0"/>
          <c:cat>
            <c:strRef>
              <c:f>Sheet1!$A$2:$A$20</c:f>
              <c:strCache>
                <c:ptCount val="19"/>
                <c:pt idx="0">
                  <c:v>03-010</c:v>
                </c:pt>
                <c:pt idx="1">
                  <c:v>04-015</c:v>
                </c:pt>
                <c:pt idx="2">
                  <c:v>04-016</c:v>
                </c:pt>
                <c:pt idx="3">
                  <c:v>04-017</c:v>
                </c:pt>
                <c:pt idx="4">
                  <c:v>04-018</c:v>
                </c:pt>
                <c:pt idx="5">
                  <c:v>05-022</c:v>
                </c:pt>
                <c:pt idx="6">
                  <c:v>05-023</c:v>
                </c:pt>
                <c:pt idx="7">
                  <c:v>06-025</c:v>
                </c:pt>
                <c:pt idx="8">
                  <c:v>06-026</c:v>
                </c:pt>
                <c:pt idx="9">
                  <c:v>06-027</c:v>
                </c:pt>
                <c:pt idx="10">
                  <c:v>12-101</c:v>
                </c:pt>
                <c:pt idx="11">
                  <c:v>12-102</c:v>
                </c:pt>
                <c:pt idx="12">
                  <c:v>12-105</c:v>
                </c:pt>
                <c:pt idx="13">
                  <c:v>13-105</c:v>
                </c:pt>
                <c:pt idx="14">
                  <c:v>13-105</c:v>
                </c:pt>
                <c:pt idx="15">
                  <c:v>13-106</c:v>
                </c:pt>
                <c:pt idx="16">
                  <c:v>13-108</c:v>
                </c:pt>
                <c:pt idx="17">
                  <c:v>13-109 R</c:v>
                </c:pt>
                <c:pt idx="18">
                  <c:v>13-108 L</c:v>
                </c:pt>
              </c:strCache>
            </c:strRef>
          </c:cat>
          <c:val>
            <c:numRef>
              <c:f>Sheet1!$B$2:$B$20</c:f>
              <c:numCache>
                <c:formatCode>General</c:formatCode>
                <c:ptCount val="19"/>
                <c:pt idx="0">
                  <c:v>2</c:v>
                </c:pt>
                <c:pt idx="1">
                  <c:v>1</c:v>
                </c:pt>
                <c:pt idx="2">
                  <c:v>1</c:v>
                </c:pt>
                <c:pt idx="3">
                  <c:v>1</c:v>
                </c:pt>
                <c:pt idx="4">
                  <c:v>2</c:v>
                </c:pt>
                <c:pt idx="5">
                  <c:v>1</c:v>
                </c:pt>
                <c:pt idx="6">
                  <c:v>1</c:v>
                </c:pt>
                <c:pt idx="7">
                  <c:v>2</c:v>
                </c:pt>
                <c:pt idx="8">
                  <c:v>4</c:v>
                </c:pt>
                <c:pt idx="9">
                  <c:v>2</c:v>
                </c:pt>
                <c:pt idx="10">
                  <c:v>3</c:v>
                </c:pt>
                <c:pt idx="11">
                  <c:v>1</c:v>
                </c:pt>
                <c:pt idx="12">
                  <c:v>1</c:v>
                </c:pt>
                <c:pt idx="13">
                  <c:v>1</c:v>
                </c:pt>
                <c:pt idx="14">
                  <c:v>1</c:v>
                </c:pt>
                <c:pt idx="15">
                  <c:v>6</c:v>
                </c:pt>
                <c:pt idx="16">
                  <c:v>1</c:v>
                </c:pt>
                <c:pt idx="17">
                  <c:v>1</c:v>
                </c:pt>
                <c:pt idx="18">
                  <c:v>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3ED-40BF-8975-B70B75BD40C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80"/>
        <c:overlap val="25"/>
        <c:axId val="567294296"/>
        <c:axId val="567294688"/>
      </c:barChart>
      <c:catAx>
        <c:axId val="56729429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587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5400000" spcFirstLastPara="1" vertOverflow="ellipsis" wrap="square" anchor="ctr" anchorCtr="1"/>
          <a:lstStyle/>
          <a:p>
            <a:pPr>
              <a:defRPr sz="1197" b="0" i="0" u="none" strike="noStrike" kern="1200" cap="none" spc="20" normalizeH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67294688"/>
        <c:crosses val="autoZero"/>
        <c:auto val="1"/>
        <c:lblAlgn val="ctr"/>
        <c:lblOffset val="100"/>
        <c:noMultiLvlLbl val="0"/>
      </c:catAx>
      <c:valAx>
        <c:axId val="567294688"/>
        <c:scaling>
          <c:orientation val="minMax"/>
          <c:max val="16"/>
          <c:min val="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5000"/>
                  <a:lumOff val="9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spc="2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67294296"/>
        <c:crosses val="autoZero"/>
        <c:crossBetween val="between"/>
        <c:majorUnit val="2"/>
        <c:minorUnit val="0.5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  <c:userShapes r:id="rId4"/>
</c:chartSpace>
</file>

<file path=ppt/charts/chart2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128" b="0" i="0" u="none" strike="noStrike" kern="1200" cap="none" spc="50" normalizeH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+mj-ea"/>
                <a:cs typeface="+mj-cs"/>
              </a:defRPr>
            </a:pPr>
            <a:r>
              <a:rPr lang="en-US" dirty="0"/>
              <a:t>PPB Reported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128" b="0" i="0" u="none" strike="noStrike" kern="1200" cap="none" spc="50" normalizeH="0" baseline="0">
              <a:solidFill>
                <a:schemeClr val="tx1">
                  <a:lumMod val="65000"/>
                  <a:lumOff val="35000"/>
                </a:schemeClr>
              </a:solidFill>
              <a:latin typeface="+mj-lt"/>
              <a:ea typeface="+mj-ea"/>
              <a:cs typeface="+mj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ROOM NUMBER</c:v>
                </c:pt>
              </c:strCache>
            </c:strRef>
          </c:tx>
          <c:spPr>
            <a:solidFill>
              <a:schemeClr val="accent1">
                <a:alpha val="70000"/>
              </a:schemeClr>
            </a:solidFill>
            <a:ln>
              <a:noFill/>
            </a:ln>
            <a:effectLst/>
          </c:spPr>
          <c:invertIfNegative val="0"/>
          <c:cat>
            <c:strRef>
              <c:f>Sheet1!$A$2:$A$18</c:f>
              <c:strCache>
                <c:ptCount val="17"/>
                <c:pt idx="0">
                  <c:v>02-011</c:v>
                </c:pt>
                <c:pt idx="1">
                  <c:v>02-012</c:v>
                </c:pt>
                <c:pt idx="2">
                  <c:v>02-014</c:v>
                </c:pt>
                <c:pt idx="3">
                  <c:v>02-015</c:v>
                </c:pt>
                <c:pt idx="4">
                  <c:v>03-031</c:v>
                </c:pt>
                <c:pt idx="5">
                  <c:v>03-032</c:v>
                </c:pt>
                <c:pt idx="6">
                  <c:v>03-033</c:v>
                </c:pt>
                <c:pt idx="7">
                  <c:v>03-034</c:v>
                </c:pt>
                <c:pt idx="8">
                  <c:v>08-016</c:v>
                </c:pt>
                <c:pt idx="9">
                  <c:v>08-017</c:v>
                </c:pt>
                <c:pt idx="10">
                  <c:v>08-018</c:v>
                </c:pt>
                <c:pt idx="11">
                  <c:v>08-019</c:v>
                </c:pt>
                <c:pt idx="12">
                  <c:v>08-027</c:v>
                </c:pt>
                <c:pt idx="13">
                  <c:v>08-028</c:v>
                </c:pt>
                <c:pt idx="14">
                  <c:v>08-029</c:v>
                </c:pt>
                <c:pt idx="15">
                  <c:v>08-030</c:v>
                </c:pt>
                <c:pt idx="16">
                  <c:v>08-064</c:v>
                </c:pt>
              </c:strCache>
            </c:strRef>
          </c:cat>
          <c:val>
            <c:numRef>
              <c:f>Sheet1!$B$2:$B$18</c:f>
              <c:numCache>
                <c:formatCode>General</c:formatCode>
                <c:ptCount val="17"/>
                <c:pt idx="0">
                  <c:v>1</c:v>
                </c:pt>
                <c:pt idx="1">
                  <c:v>1</c:v>
                </c:pt>
                <c:pt idx="2">
                  <c:v>2</c:v>
                </c:pt>
                <c:pt idx="3">
                  <c:v>2</c:v>
                </c:pt>
                <c:pt idx="4">
                  <c:v>1</c:v>
                </c:pt>
                <c:pt idx="5">
                  <c:v>1</c:v>
                </c:pt>
                <c:pt idx="6">
                  <c:v>1</c:v>
                </c:pt>
                <c:pt idx="7">
                  <c:v>1</c:v>
                </c:pt>
                <c:pt idx="8">
                  <c:v>1</c:v>
                </c:pt>
                <c:pt idx="9">
                  <c:v>1</c:v>
                </c:pt>
                <c:pt idx="10">
                  <c:v>2</c:v>
                </c:pt>
                <c:pt idx="11">
                  <c:v>1</c:v>
                </c:pt>
                <c:pt idx="12">
                  <c:v>1</c:v>
                </c:pt>
                <c:pt idx="13">
                  <c:v>2</c:v>
                </c:pt>
                <c:pt idx="14">
                  <c:v>2</c:v>
                </c:pt>
                <c:pt idx="15">
                  <c:v>1</c:v>
                </c:pt>
                <c:pt idx="16">
                  <c:v>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3ED-40BF-8975-B70B75BD40C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80"/>
        <c:overlap val="25"/>
        <c:axId val="567294296"/>
        <c:axId val="567294688"/>
      </c:barChart>
      <c:catAx>
        <c:axId val="56729429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587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5400000" spcFirstLastPara="1" vertOverflow="ellipsis" wrap="square" anchor="ctr" anchorCtr="1"/>
          <a:lstStyle/>
          <a:p>
            <a:pPr>
              <a:defRPr sz="1197" b="0" i="0" u="none" strike="noStrike" kern="1200" cap="none" spc="20" normalizeH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67294688"/>
        <c:crosses val="autoZero"/>
        <c:auto val="1"/>
        <c:lblAlgn val="ctr"/>
        <c:lblOffset val="100"/>
        <c:noMultiLvlLbl val="0"/>
      </c:catAx>
      <c:valAx>
        <c:axId val="567294688"/>
        <c:scaling>
          <c:orientation val="minMax"/>
          <c:max val="16"/>
          <c:min val="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5000"/>
                  <a:lumOff val="9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spc="2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67294296"/>
        <c:crosses val="autoZero"/>
        <c:crossBetween val="between"/>
        <c:majorUnit val="2"/>
        <c:minorUnit val="0.5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  <c:userShapes r:id="rId4"/>
</c:chartSpace>
</file>

<file path=ppt/charts/chart2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128" b="0" i="0" u="none" strike="noStrike" kern="1200" cap="none" spc="50" normalizeH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+mj-ea"/>
                <a:cs typeface="+mj-cs"/>
              </a:defRPr>
            </a:pPr>
            <a:r>
              <a:rPr lang="en-US" dirty="0"/>
              <a:t>PPB Reported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128" b="0" i="0" u="none" strike="noStrike" kern="1200" cap="none" spc="50" normalizeH="0" baseline="0">
              <a:solidFill>
                <a:schemeClr val="tx1">
                  <a:lumMod val="65000"/>
                  <a:lumOff val="35000"/>
                </a:schemeClr>
              </a:solidFill>
              <a:latin typeface="+mj-lt"/>
              <a:ea typeface="+mj-ea"/>
              <a:cs typeface="+mj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ROOM NUMBER</c:v>
                </c:pt>
              </c:strCache>
            </c:strRef>
          </c:tx>
          <c:spPr>
            <a:solidFill>
              <a:schemeClr val="accent1">
                <a:alpha val="70000"/>
              </a:schemeClr>
            </a:solidFill>
            <a:ln>
              <a:noFill/>
            </a:ln>
            <a:effectLst/>
          </c:spPr>
          <c:invertIfNegative val="0"/>
          <c:cat>
            <c:strRef>
              <c:f>Sheet1!$A$2:$A$24</c:f>
              <c:strCache>
                <c:ptCount val="23"/>
                <c:pt idx="0">
                  <c:v>01-004</c:v>
                </c:pt>
                <c:pt idx="1">
                  <c:v>01-004A</c:v>
                </c:pt>
                <c:pt idx="2">
                  <c:v>01-004B</c:v>
                </c:pt>
                <c:pt idx="3">
                  <c:v>01-004C</c:v>
                </c:pt>
                <c:pt idx="4">
                  <c:v>01-005</c:v>
                </c:pt>
                <c:pt idx="5">
                  <c:v>01-005A</c:v>
                </c:pt>
                <c:pt idx="6">
                  <c:v>01-005B</c:v>
                </c:pt>
                <c:pt idx="7">
                  <c:v>01-005C</c:v>
                </c:pt>
                <c:pt idx="8">
                  <c:v>01-006</c:v>
                </c:pt>
                <c:pt idx="9">
                  <c:v>01-006A</c:v>
                </c:pt>
                <c:pt idx="10">
                  <c:v>01-006B</c:v>
                </c:pt>
                <c:pt idx="11">
                  <c:v>01-006C</c:v>
                </c:pt>
                <c:pt idx="12">
                  <c:v>01-007</c:v>
                </c:pt>
                <c:pt idx="13">
                  <c:v>01-008</c:v>
                </c:pt>
                <c:pt idx="14">
                  <c:v>01-009A</c:v>
                </c:pt>
                <c:pt idx="15">
                  <c:v>02-201</c:v>
                </c:pt>
                <c:pt idx="16">
                  <c:v>02-202</c:v>
                </c:pt>
                <c:pt idx="17">
                  <c:v>03-305</c:v>
                </c:pt>
                <c:pt idx="18">
                  <c:v>03-306</c:v>
                </c:pt>
                <c:pt idx="19">
                  <c:v>03-307</c:v>
                </c:pt>
                <c:pt idx="20">
                  <c:v>04-401</c:v>
                </c:pt>
                <c:pt idx="21">
                  <c:v>04-405</c:v>
                </c:pt>
                <c:pt idx="22">
                  <c:v>05-503</c:v>
                </c:pt>
              </c:strCache>
            </c:strRef>
          </c:cat>
          <c:val>
            <c:numRef>
              <c:f>Sheet1!$B$2:$B$24</c:f>
              <c:numCache>
                <c:formatCode>General</c:formatCode>
                <c:ptCount val="23"/>
                <c:pt idx="0">
                  <c:v>1</c:v>
                </c:pt>
                <c:pt idx="1">
                  <c:v>1</c:v>
                </c:pt>
                <c:pt idx="2">
                  <c:v>1</c:v>
                </c:pt>
                <c:pt idx="3">
                  <c:v>1</c:v>
                </c:pt>
                <c:pt idx="4">
                  <c:v>1</c:v>
                </c:pt>
                <c:pt idx="5">
                  <c:v>1</c:v>
                </c:pt>
                <c:pt idx="6">
                  <c:v>1</c:v>
                </c:pt>
                <c:pt idx="7">
                  <c:v>2</c:v>
                </c:pt>
                <c:pt idx="8">
                  <c:v>1</c:v>
                </c:pt>
                <c:pt idx="9">
                  <c:v>1</c:v>
                </c:pt>
                <c:pt idx="10">
                  <c:v>1</c:v>
                </c:pt>
                <c:pt idx="11">
                  <c:v>2</c:v>
                </c:pt>
                <c:pt idx="12">
                  <c:v>1</c:v>
                </c:pt>
                <c:pt idx="13">
                  <c:v>1</c:v>
                </c:pt>
                <c:pt idx="14">
                  <c:v>4</c:v>
                </c:pt>
                <c:pt idx="15">
                  <c:v>2</c:v>
                </c:pt>
                <c:pt idx="16">
                  <c:v>3</c:v>
                </c:pt>
                <c:pt idx="17">
                  <c:v>4</c:v>
                </c:pt>
                <c:pt idx="18">
                  <c:v>3</c:v>
                </c:pt>
                <c:pt idx="19">
                  <c:v>6</c:v>
                </c:pt>
                <c:pt idx="20">
                  <c:v>5</c:v>
                </c:pt>
                <c:pt idx="21">
                  <c:v>3</c:v>
                </c:pt>
                <c:pt idx="22">
                  <c:v>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3ED-40BF-8975-B70B75BD40C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80"/>
        <c:overlap val="25"/>
        <c:axId val="567294296"/>
        <c:axId val="567294688"/>
      </c:barChart>
      <c:catAx>
        <c:axId val="56729429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587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5400000" spcFirstLastPara="1" vertOverflow="ellipsis" wrap="square" anchor="ctr" anchorCtr="1"/>
          <a:lstStyle/>
          <a:p>
            <a:pPr>
              <a:defRPr sz="1197" b="0" i="0" u="none" strike="noStrike" kern="1200" cap="none" spc="20" normalizeH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67294688"/>
        <c:crosses val="autoZero"/>
        <c:auto val="1"/>
        <c:lblAlgn val="ctr"/>
        <c:lblOffset val="100"/>
        <c:noMultiLvlLbl val="0"/>
      </c:catAx>
      <c:valAx>
        <c:axId val="567294688"/>
        <c:scaling>
          <c:orientation val="minMax"/>
          <c:max val="16"/>
          <c:min val="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5000"/>
                  <a:lumOff val="9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spc="2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67294296"/>
        <c:crosses val="autoZero"/>
        <c:crossBetween val="between"/>
        <c:majorUnit val="2"/>
        <c:minorUnit val="0.5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  <c:userShapes r:id="rId4"/>
</c:chartSpace>
</file>

<file path=ppt/charts/chart2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128" b="0" i="0" u="none" strike="noStrike" kern="1200" cap="none" spc="50" normalizeH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+mj-ea"/>
                <a:cs typeface="+mj-cs"/>
              </a:defRPr>
            </a:pPr>
            <a:r>
              <a:rPr lang="en-US" dirty="0"/>
              <a:t>PPB Reported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128" b="0" i="0" u="none" strike="noStrike" kern="1200" cap="none" spc="50" normalizeH="0" baseline="0">
              <a:solidFill>
                <a:schemeClr val="tx1">
                  <a:lumMod val="65000"/>
                  <a:lumOff val="35000"/>
                </a:schemeClr>
              </a:solidFill>
              <a:latin typeface="+mj-lt"/>
              <a:ea typeface="+mj-ea"/>
              <a:cs typeface="+mj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ROOM NUMBER</c:v>
                </c:pt>
              </c:strCache>
            </c:strRef>
          </c:tx>
          <c:spPr>
            <a:solidFill>
              <a:schemeClr val="accent1">
                <a:alpha val="70000"/>
              </a:schemeClr>
            </a:solidFill>
            <a:ln>
              <a:noFill/>
            </a:ln>
            <a:effectLst/>
          </c:spPr>
          <c:invertIfNegative val="0"/>
          <c:cat>
            <c:strRef>
              <c:f>Sheet1!$A$2:$A$18</c:f>
              <c:strCache>
                <c:ptCount val="17"/>
                <c:pt idx="0">
                  <c:v>04-411</c:v>
                </c:pt>
                <c:pt idx="1">
                  <c:v>04-412</c:v>
                </c:pt>
                <c:pt idx="2">
                  <c:v>05-502</c:v>
                </c:pt>
                <c:pt idx="3">
                  <c:v>06-600</c:v>
                </c:pt>
                <c:pt idx="4">
                  <c:v>06-601</c:v>
                </c:pt>
                <c:pt idx="5">
                  <c:v>06-602</c:v>
                </c:pt>
                <c:pt idx="6">
                  <c:v>06-603</c:v>
                </c:pt>
                <c:pt idx="7">
                  <c:v>06-604</c:v>
                </c:pt>
                <c:pt idx="8">
                  <c:v>06-605</c:v>
                </c:pt>
                <c:pt idx="9">
                  <c:v>06-606</c:v>
                </c:pt>
                <c:pt idx="10">
                  <c:v>06-607</c:v>
                </c:pt>
                <c:pt idx="11">
                  <c:v>07-701</c:v>
                </c:pt>
                <c:pt idx="12">
                  <c:v>07-702</c:v>
                </c:pt>
                <c:pt idx="13">
                  <c:v>07-704</c:v>
                </c:pt>
                <c:pt idx="14">
                  <c:v>07-707</c:v>
                </c:pt>
                <c:pt idx="15">
                  <c:v>07-709</c:v>
                </c:pt>
                <c:pt idx="16">
                  <c:v>08-800</c:v>
                </c:pt>
              </c:strCache>
            </c:strRef>
          </c:cat>
          <c:val>
            <c:numRef>
              <c:f>Sheet1!$B$2:$B$18</c:f>
              <c:numCache>
                <c:formatCode>General</c:formatCode>
                <c:ptCount val="17"/>
                <c:pt idx="0">
                  <c:v>3</c:v>
                </c:pt>
                <c:pt idx="1">
                  <c:v>3</c:v>
                </c:pt>
                <c:pt idx="2">
                  <c:v>6</c:v>
                </c:pt>
                <c:pt idx="3">
                  <c:v>1</c:v>
                </c:pt>
                <c:pt idx="4">
                  <c:v>1</c:v>
                </c:pt>
                <c:pt idx="5">
                  <c:v>1</c:v>
                </c:pt>
                <c:pt idx="6">
                  <c:v>1</c:v>
                </c:pt>
                <c:pt idx="7">
                  <c:v>1</c:v>
                </c:pt>
                <c:pt idx="8">
                  <c:v>1</c:v>
                </c:pt>
                <c:pt idx="9">
                  <c:v>1</c:v>
                </c:pt>
                <c:pt idx="10">
                  <c:v>1</c:v>
                </c:pt>
                <c:pt idx="11">
                  <c:v>5</c:v>
                </c:pt>
                <c:pt idx="12">
                  <c:v>1</c:v>
                </c:pt>
                <c:pt idx="13">
                  <c:v>1</c:v>
                </c:pt>
                <c:pt idx="14">
                  <c:v>1</c:v>
                </c:pt>
                <c:pt idx="15">
                  <c:v>2</c:v>
                </c:pt>
                <c:pt idx="16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3ED-40BF-8975-B70B75BD40C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80"/>
        <c:overlap val="25"/>
        <c:axId val="567294296"/>
        <c:axId val="567294688"/>
      </c:barChart>
      <c:catAx>
        <c:axId val="56729429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587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5400000" spcFirstLastPara="1" vertOverflow="ellipsis" wrap="square" anchor="ctr" anchorCtr="1"/>
          <a:lstStyle/>
          <a:p>
            <a:pPr>
              <a:defRPr sz="1197" b="0" i="0" u="none" strike="noStrike" kern="1200" cap="none" spc="20" normalizeH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67294688"/>
        <c:crosses val="autoZero"/>
        <c:auto val="1"/>
        <c:lblAlgn val="ctr"/>
        <c:lblOffset val="100"/>
        <c:noMultiLvlLbl val="0"/>
      </c:catAx>
      <c:valAx>
        <c:axId val="567294688"/>
        <c:scaling>
          <c:orientation val="minMax"/>
          <c:max val="16"/>
          <c:min val="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5000"/>
                  <a:lumOff val="9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spc="2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67294296"/>
        <c:crosses val="autoZero"/>
        <c:crossBetween val="between"/>
        <c:majorUnit val="2"/>
        <c:minorUnit val="0.5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  <c:userShapes r:id="rId4"/>
</c:chartSpace>
</file>

<file path=ppt/charts/chart2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128" b="0" i="0" u="none" strike="noStrike" kern="1200" cap="none" spc="50" normalizeH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+mj-ea"/>
                <a:cs typeface="+mj-cs"/>
              </a:defRPr>
            </a:pPr>
            <a:r>
              <a:rPr lang="en-US" dirty="0"/>
              <a:t>PPB Reported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128" b="0" i="0" u="none" strike="noStrike" kern="1200" cap="none" spc="50" normalizeH="0" baseline="0">
              <a:solidFill>
                <a:schemeClr val="tx1">
                  <a:lumMod val="65000"/>
                  <a:lumOff val="35000"/>
                </a:schemeClr>
              </a:solidFill>
              <a:latin typeface="+mj-lt"/>
              <a:ea typeface="+mj-ea"/>
              <a:cs typeface="+mj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ROOM NUMBER</c:v>
                </c:pt>
              </c:strCache>
            </c:strRef>
          </c:tx>
          <c:spPr>
            <a:solidFill>
              <a:schemeClr val="accent1">
                <a:alpha val="70000"/>
              </a:schemeClr>
            </a:solidFill>
            <a:ln>
              <a:noFill/>
            </a:ln>
            <a:effectLst/>
          </c:spPr>
          <c:invertIfNegative val="0"/>
          <c:cat>
            <c:strRef>
              <c:f>Sheet1!$A$2:$A$22</c:f>
              <c:strCache>
                <c:ptCount val="21"/>
                <c:pt idx="0">
                  <c:v>01-101</c:v>
                </c:pt>
                <c:pt idx="1">
                  <c:v>01-102</c:v>
                </c:pt>
                <c:pt idx="2">
                  <c:v>01-103</c:v>
                </c:pt>
                <c:pt idx="3">
                  <c:v>01-104</c:v>
                </c:pt>
                <c:pt idx="4">
                  <c:v>01-110</c:v>
                </c:pt>
                <c:pt idx="5">
                  <c:v>01-122</c:v>
                </c:pt>
                <c:pt idx="6">
                  <c:v>02-206</c:v>
                </c:pt>
                <c:pt idx="7">
                  <c:v>02-208</c:v>
                </c:pt>
                <c:pt idx="8">
                  <c:v>04-401</c:v>
                </c:pt>
                <c:pt idx="9">
                  <c:v>04-404</c:v>
                </c:pt>
                <c:pt idx="10">
                  <c:v>06-601</c:v>
                </c:pt>
                <c:pt idx="11">
                  <c:v>06-601 DF</c:v>
                </c:pt>
                <c:pt idx="12">
                  <c:v>07-701</c:v>
                </c:pt>
                <c:pt idx="13">
                  <c:v>07-702</c:v>
                </c:pt>
                <c:pt idx="14">
                  <c:v>07-703</c:v>
                </c:pt>
                <c:pt idx="15">
                  <c:v>07-704</c:v>
                </c:pt>
                <c:pt idx="16">
                  <c:v>07-706</c:v>
                </c:pt>
                <c:pt idx="17">
                  <c:v>07-707</c:v>
                </c:pt>
                <c:pt idx="18">
                  <c:v>07-710</c:v>
                </c:pt>
                <c:pt idx="19">
                  <c:v>07-711</c:v>
                </c:pt>
                <c:pt idx="20">
                  <c:v>07-714 DF</c:v>
                </c:pt>
              </c:strCache>
            </c:strRef>
          </c:cat>
          <c:val>
            <c:numRef>
              <c:f>Sheet1!$B$2:$B$22</c:f>
              <c:numCache>
                <c:formatCode>General</c:formatCode>
                <c:ptCount val="21"/>
                <c:pt idx="0">
                  <c:v>1</c:v>
                </c:pt>
                <c:pt idx="1">
                  <c:v>7</c:v>
                </c:pt>
                <c:pt idx="2">
                  <c:v>2</c:v>
                </c:pt>
                <c:pt idx="3">
                  <c:v>1</c:v>
                </c:pt>
                <c:pt idx="4">
                  <c:v>1</c:v>
                </c:pt>
                <c:pt idx="5">
                  <c:v>1</c:v>
                </c:pt>
                <c:pt idx="6">
                  <c:v>1</c:v>
                </c:pt>
                <c:pt idx="7">
                  <c:v>2</c:v>
                </c:pt>
                <c:pt idx="8">
                  <c:v>2</c:v>
                </c:pt>
                <c:pt idx="9">
                  <c:v>2</c:v>
                </c:pt>
                <c:pt idx="10">
                  <c:v>2</c:v>
                </c:pt>
                <c:pt idx="11">
                  <c:v>1</c:v>
                </c:pt>
                <c:pt idx="12">
                  <c:v>1</c:v>
                </c:pt>
                <c:pt idx="13">
                  <c:v>2</c:v>
                </c:pt>
                <c:pt idx="14">
                  <c:v>3</c:v>
                </c:pt>
                <c:pt idx="15">
                  <c:v>1</c:v>
                </c:pt>
                <c:pt idx="16">
                  <c:v>1</c:v>
                </c:pt>
                <c:pt idx="17">
                  <c:v>3</c:v>
                </c:pt>
                <c:pt idx="18">
                  <c:v>1</c:v>
                </c:pt>
                <c:pt idx="19">
                  <c:v>1</c:v>
                </c:pt>
                <c:pt idx="20">
                  <c:v>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3ED-40BF-8975-B70B75BD40C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80"/>
        <c:overlap val="25"/>
        <c:axId val="567294296"/>
        <c:axId val="567294688"/>
      </c:barChart>
      <c:catAx>
        <c:axId val="56729429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587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5400000" spcFirstLastPara="1" vertOverflow="ellipsis" wrap="square" anchor="ctr" anchorCtr="1"/>
          <a:lstStyle/>
          <a:p>
            <a:pPr>
              <a:defRPr sz="1197" b="0" i="0" u="none" strike="noStrike" kern="1200" cap="none" spc="20" normalizeH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67294688"/>
        <c:crosses val="autoZero"/>
        <c:auto val="1"/>
        <c:lblAlgn val="ctr"/>
        <c:lblOffset val="100"/>
        <c:noMultiLvlLbl val="0"/>
      </c:catAx>
      <c:valAx>
        <c:axId val="567294688"/>
        <c:scaling>
          <c:orientation val="minMax"/>
          <c:max val="16"/>
          <c:min val="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5000"/>
                  <a:lumOff val="9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spc="2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67294296"/>
        <c:crosses val="autoZero"/>
        <c:crossBetween val="between"/>
        <c:majorUnit val="2"/>
        <c:minorUnit val="0.5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  <c:userShapes r:id="rId4"/>
</c:chartSpace>
</file>

<file path=ppt/charts/chart2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128" b="0" i="0" u="none" strike="noStrike" kern="1200" cap="none" spc="50" normalizeH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+mj-ea"/>
                <a:cs typeface="+mj-cs"/>
              </a:defRPr>
            </a:pPr>
            <a:r>
              <a:rPr lang="en-US" dirty="0"/>
              <a:t>PPB Reported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128" b="0" i="0" u="none" strike="noStrike" kern="1200" cap="none" spc="50" normalizeH="0" baseline="0">
              <a:solidFill>
                <a:schemeClr val="tx1">
                  <a:lumMod val="65000"/>
                  <a:lumOff val="35000"/>
                </a:schemeClr>
              </a:solidFill>
              <a:latin typeface="+mj-lt"/>
              <a:ea typeface="+mj-ea"/>
              <a:cs typeface="+mj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ROOM NUMBER</c:v>
                </c:pt>
              </c:strCache>
            </c:strRef>
          </c:tx>
          <c:spPr>
            <a:solidFill>
              <a:schemeClr val="accent1">
                <a:alpha val="70000"/>
              </a:schemeClr>
            </a:solidFill>
            <a:ln>
              <a:noFill/>
            </a:ln>
            <a:effectLst/>
          </c:spPr>
          <c:invertIfNegative val="0"/>
          <c:cat>
            <c:strRef>
              <c:f>Sheet1!$A$2:$A$26</c:f>
              <c:strCache>
                <c:ptCount val="25"/>
                <c:pt idx="0">
                  <c:v>01-002</c:v>
                </c:pt>
                <c:pt idx="1">
                  <c:v>01-002A</c:v>
                </c:pt>
                <c:pt idx="2">
                  <c:v>01-006</c:v>
                </c:pt>
                <c:pt idx="3">
                  <c:v>01-007</c:v>
                </c:pt>
                <c:pt idx="4">
                  <c:v>01-014W</c:v>
                </c:pt>
                <c:pt idx="5">
                  <c:v>01-014X</c:v>
                </c:pt>
                <c:pt idx="6">
                  <c:v>01-114Y</c:v>
                </c:pt>
                <c:pt idx="7">
                  <c:v>01-114Z</c:v>
                </c:pt>
                <c:pt idx="8">
                  <c:v>01-015W</c:v>
                </c:pt>
                <c:pt idx="9">
                  <c:v>02-001W</c:v>
                </c:pt>
                <c:pt idx="10">
                  <c:v>02-0001X</c:v>
                </c:pt>
                <c:pt idx="11">
                  <c:v>02-001Y</c:v>
                </c:pt>
                <c:pt idx="12">
                  <c:v>02-001Z</c:v>
                </c:pt>
                <c:pt idx="13">
                  <c:v>02-002W</c:v>
                </c:pt>
                <c:pt idx="14">
                  <c:v>02-002X</c:v>
                </c:pt>
                <c:pt idx="15">
                  <c:v>02-002Y</c:v>
                </c:pt>
                <c:pt idx="16">
                  <c:v>02-002Z</c:v>
                </c:pt>
                <c:pt idx="17">
                  <c:v>04-103</c:v>
                </c:pt>
                <c:pt idx="18">
                  <c:v>04-104</c:v>
                </c:pt>
                <c:pt idx="19">
                  <c:v>04-109</c:v>
                </c:pt>
                <c:pt idx="20">
                  <c:v>04-110</c:v>
                </c:pt>
                <c:pt idx="21">
                  <c:v>04-113</c:v>
                </c:pt>
                <c:pt idx="22">
                  <c:v>04-114</c:v>
                </c:pt>
                <c:pt idx="23">
                  <c:v>05-002</c:v>
                </c:pt>
                <c:pt idx="24">
                  <c:v>05-003</c:v>
                </c:pt>
              </c:strCache>
            </c:strRef>
          </c:cat>
          <c:val>
            <c:numRef>
              <c:f>Sheet1!$B$2:$B$26</c:f>
              <c:numCache>
                <c:formatCode>General</c:formatCode>
                <c:ptCount val="25"/>
                <c:pt idx="0">
                  <c:v>1</c:v>
                </c:pt>
                <c:pt idx="1">
                  <c:v>1</c:v>
                </c:pt>
                <c:pt idx="2">
                  <c:v>1</c:v>
                </c:pt>
                <c:pt idx="3">
                  <c:v>1</c:v>
                </c:pt>
                <c:pt idx="4">
                  <c:v>1</c:v>
                </c:pt>
                <c:pt idx="5">
                  <c:v>1</c:v>
                </c:pt>
                <c:pt idx="6">
                  <c:v>1</c:v>
                </c:pt>
                <c:pt idx="7">
                  <c:v>1</c:v>
                </c:pt>
                <c:pt idx="8">
                  <c:v>2</c:v>
                </c:pt>
                <c:pt idx="9">
                  <c:v>1</c:v>
                </c:pt>
                <c:pt idx="10">
                  <c:v>1</c:v>
                </c:pt>
                <c:pt idx="11">
                  <c:v>1</c:v>
                </c:pt>
                <c:pt idx="12">
                  <c:v>2</c:v>
                </c:pt>
                <c:pt idx="13">
                  <c:v>1</c:v>
                </c:pt>
                <c:pt idx="14">
                  <c:v>1</c:v>
                </c:pt>
                <c:pt idx="15">
                  <c:v>1</c:v>
                </c:pt>
                <c:pt idx="16">
                  <c:v>3</c:v>
                </c:pt>
                <c:pt idx="17">
                  <c:v>2</c:v>
                </c:pt>
                <c:pt idx="18">
                  <c:v>6</c:v>
                </c:pt>
                <c:pt idx="19">
                  <c:v>2</c:v>
                </c:pt>
                <c:pt idx="20">
                  <c:v>2</c:v>
                </c:pt>
                <c:pt idx="21">
                  <c:v>2</c:v>
                </c:pt>
                <c:pt idx="22">
                  <c:v>2</c:v>
                </c:pt>
                <c:pt idx="23">
                  <c:v>3</c:v>
                </c:pt>
                <c:pt idx="24">
                  <c:v>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3ED-40BF-8975-B70B75BD40C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80"/>
        <c:overlap val="25"/>
        <c:axId val="567294296"/>
        <c:axId val="567294688"/>
      </c:barChart>
      <c:catAx>
        <c:axId val="56729429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587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5400000" spcFirstLastPara="1" vertOverflow="ellipsis" wrap="square" anchor="ctr" anchorCtr="1"/>
          <a:lstStyle/>
          <a:p>
            <a:pPr>
              <a:defRPr sz="1197" b="0" i="0" u="none" strike="noStrike" kern="1200" cap="none" spc="20" normalizeH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67294688"/>
        <c:crosses val="autoZero"/>
        <c:auto val="1"/>
        <c:lblAlgn val="ctr"/>
        <c:lblOffset val="100"/>
        <c:noMultiLvlLbl val="0"/>
      </c:catAx>
      <c:valAx>
        <c:axId val="567294688"/>
        <c:scaling>
          <c:orientation val="minMax"/>
          <c:max val="16"/>
          <c:min val="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5000"/>
                  <a:lumOff val="9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spc="2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67294296"/>
        <c:crosses val="autoZero"/>
        <c:crossBetween val="between"/>
        <c:majorUnit val="2"/>
        <c:minorUnit val="0.5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  <c:userShapes r:id="rId4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128" b="0" i="0" u="none" strike="noStrike" kern="1200" cap="none" spc="50" normalizeH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+mj-ea"/>
                <a:cs typeface="+mj-cs"/>
              </a:defRPr>
            </a:pPr>
            <a:r>
              <a:rPr lang="en-US" dirty="0"/>
              <a:t>PPB Reported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128" b="0" i="0" u="none" strike="noStrike" kern="1200" cap="none" spc="50" normalizeH="0" baseline="0">
              <a:solidFill>
                <a:schemeClr val="tx1">
                  <a:lumMod val="65000"/>
                  <a:lumOff val="35000"/>
                </a:schemeClr>
              </a:solidFill>
              <a:latin typeface="+mj-lt"/>
              <a:ea typeface="+mj-ea"/>
              <a:cs typeface="+mj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ROOM NUMBER</c:v>
                </c:pt>
              </c:strCache>
            </c:strRef>
          </c:tx>
          <c:spPr>
            <a:solidFill>
              <a:schemeClr val="accent1">
                <a:alpha val="70000"/>
              </a:schemeClr>
            </a:solidFill>
            <a:ln>
              <a:noFill/>
            </a:ln>
            <a:effectLst/>
          </c:spPr>
          <c:invertIfNegative val="0"/>
          <c:cat>
            <c:strRef>
              <c:f>Sheet1!$A$2:$A$21</c:f>
              <c:strCache>
                <c:ptCount val="20"/>
                <c:pt idx="0">
                  <c:v>01-106</c:v>
                </c:pt>
                <c:pt idx="1">
                  <c:v>01-107</c:v>
                </c:pt>
                <c:pt idx="2">
                  <c:v>01-113</c:v>
                </c:pt>
                <c:pt idx="3">
                  <c:v>01-114</c:v>
                </c:pt>
                <c:pt idx="4">
                  <c:v>01-115</c:v>
                </c:pt>
                <c:pt idx="5">
                  <c:v>01-116</c:v>
                </c:pt>
                <c:pt idx="6">
                  <c:v>01-117</c:v>
                </c:pt>
                <c:pt idx="7">
                  <c:v>01-118</c:v>
                </c:pt>
                <c:pt idx="8">
                  <c:v>01-119</c:v>
                </c:pt>
                <c:pt idx="9">
                  <c:v>01-120</c:v>
                </c:pt>
                <c:pt idx="10">
                  <c:v>01-1125</c:v>
                </c:pt>
                <c:pt idx="11">
                  <c:v>01-126</c:v>
                </c:pt>
                <c:pt idx="12">
                  <c:v>01-127</c:v>
                </c:pt>
                <c:pt idx="13">
                  <c:v>01-136</c:v>
                </c:pt>
                <c:pt idx="14">
                  <c:v>02-204</c:v>
                </c:pt>
                <c:pt idx="15">
                  <c:v>03-304 DF</c:v>
                </c:pt>
                <c:pt idx="16">
                  <c:v>07-001</c:v>
                </c:pt>
                <c:pt idx="17">
                  <c:v>07-002</c:v>
                </c:pt>
                <c:pt idx="18">
                  <c:v>07-003</c:v>
                </c:pt>
                <c:pt idx="19">
                  <c:v>99-517</c:v>
                </c:pt>
              </c:strCache>
            </c:strRef>
          </c:cat>
          <c:val>
            <c:numRef>
              <c:f>Sheet1!$B$2:$B$21</c:f>
              <c:numCache>
                <c:formatCode>General</c:formatCode>
                <c:ptCount val="20"/>
                <c:pt idx="0">
                  <c:v>1</c:v>
                </c:pt>
                <c:pt idx="1">
                  <c:v>1</c:v>
                </c:pt>
                <c:pt idx="2">
                  <c:v>1</c:v>
                </c:pt>
                <c:pt idx="3">
                  <c:v>1</c:v>
                </c:pt>
                <c:pt idx="4">
                  <c:v>1</c:v>
                </c:pt>
                <c:pt idx="5">
                  <c:v>1</c:v>
                </c:pt>
                <c:pt idx="6">
                  <c:v>2</c:v>
                </c:pt>
                <c:pt idx="7">
                  <c:v>1</c:v>
                </c:pt>
                <c:pt idx="8">
                  <c:v>1</c:v>
                </c:pt>
                <c:pt idx="9">
                  <c:v>1</c:v>
                </c:pt>
                <c:pt idx="10">
                  <c:v>1</c:v>
                </c:pt>
                <c:pt idx="11">
                  <c:v>1</c:v>
                </c:pt>
                <c:pt idx="12">
                  <c:v>1</c:v>
                </c:pt>
                <c:pt idx="13">
                  <c:v>1</c:v>
                </c:pt>
                <c:pt idx="14">
                  <c:v>1</c:v>
                </c:pt>
                <c:pt idx="15">
                  <c:v>1</c:v>
                </c:pt>
                <c:pt idx="16">
                  <c:v>1</c:v>
                </c:pt>
                <c:pt idx="17">
                  <c:v>1</c:v>
                </c:pt>
                <c:pt idx="18">
                  <c:v>1</c:v>
                </c:pt>
                <c:pt idx="19">
                  <c:v>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3ED-40BF-8975-B70B75BD40C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80"/>
        <c:overlap val="25"/>
        <c:axId val="567294296"/>
        <c:axId val="567294688"/>
      </c:barChart>
      <c:catAx>
        <c:axId val="56729429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587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5400000" spcFirstLastPara="1" vertOverflow="ellipsis" wrap="square" anchor="ctr" anchorCtr="1"/>
          <a:lstStyle/>
          <a:p>
            <a:pPr>
              <a:defRPr sz="1197" b="0" i="0" u="none" strike="noStrike" kern="1200" cap="none" spc="20" normalizeH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67294688"/>
        <c:crosses val="autoZero"/>
        <c:auto val="1"/>
        <c:lblAlgn val="ctr"/>
        <c:lblOffset val="100"/>
        <c:noMultiLvlLbl val="0"/>
      </c:catAx>
      <c:valAx>
        <c:axId val="567294688"/>
        <c:scaling>
          <c:orientation val="minMax"/>
          <c:max val="16"/>
          <c:min val="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5000"/>
                  <a:lumOff val="9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spc="2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67294296"/>
        <c:crosses val="autoZero"/>
        <c:crossBetween val="between"/>
        <c:majorUnit val="2"/>
        <c:minorUnit val="0.5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  <c:userShapes r:id="rId4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128" b="0" i="0" u="none" strike="noStrike" kern="1200" cap="none" spc="50" normalizeH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+mj-ea"/>
                <a:cs typeface="+mj-cs"/>
              </a:defRPr>
            </a:pPr>
            <a:r>
              <a:rPr lang="en-US" dirty="0"/>
              <a:t>PPB Reported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128" b="0" i="0" u="none" strike="noStrike" kern="1200" cap="none" spc="50" normalizeH="0" baseline="0">
              <a:solidFill>
                <a:schemeClr val="tx1">
                  <a:lumMod val="65000"/>
                  <a:lumOff val="35000"/>
                </a:schemeClr>
              </a:solidFill>
              <a:latin typeface="+mj-lt"/>
              <a:ea typeface="+mj-ea"/>
              <a:cs typeface="+mj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ROOM NUMBER</c:v>
                </c:pt>
              </c:strCache>
            </c:strRef>
          </c:tx>
          <c:spPr>
            <a:solidFill>
              <a:schemeClr val="accent1">
                <a:alpha val="70000"/>
              </a:schemeClr>
            </a:solidFill>
            <a:ln>
              <a:noFill/>
            </a:ln>
            <a:effectLst/>
          </c:spPr>
          <c:invertIfNegative val="0"/>
          <c:cat>
            <c:strRef>
              <c:f>Sheet1!$A$2:$A$23</c:f>
              <c:strCache>
                <c:ptCount val="22"/>
                <c:pt idx="0">
                  <c:v>01-106</c:v>
                </c:pt>
                <c:pt idx="1">
                  <c:v>01-107</c:v>
                </c:pt>
                <c:pt idx="2">
                  <c:v>01-111A</c:v>
                </c:pt>
                <c:pt idx="3">
                  <c:v>01-111B</c:v>
                </c:pt>
                <c:pt idx="4">
                  <c:v>01-111C</c:v>
                </c:pt>
                <c:pt idx="5">
                  <c:v>01-111D</c:v>
                </c:pt>
                <c:pt idx="6">
                  <c:v>01-112A</c:v>
                </c:pt>
                <c:pt idx="7">
                  <c:v>01-112B</c:v>
                </c:pt>
                <c:pt idx="8">
                  <c:v>01-112C</c:v>
                </c:pt>
                <c:pt idx="9">
                  <c:v>01-112D</c:v>
                </c:pt>
                <c:pt idx="10">
                  <c:v>01-113A</c:v>
                </c:pt>
                <c:pt idx="11">
                  <c:v>01-113B</c:v>
                </c:pt>
                <c:pt idx="12">
                  <c:v>01-113C</c:v>
                </c:pt>
                <c:pt idx="13">
                  <c:v>01-113D</c:v>
                </c:pt>
                <c:pt idx="14">
                  <c:v>03-301</c:v>
                </c:pt>
                <c:pt idx="15">
                  <c:v>03-303</c:v>
                </c:pt>
                <c:pt idx="16">
                  <c:v>03-304</c:v>
                </c:pt>
                <c:pt idx="17">
                  <c:v>03-305</c:v>
                </c:pt>
                <c:pt idx="18">
                  <c:v>03-306</c:v>
                </c:pt>
                <c:pt idx="19">
                  <c:v>89-134</c:v>
                </c:pt>
                <c:pt idx="20">
                  <c:v>99-155</c:v>
                </c:pt>
                <c:pt idx="21">
                  <c:v>99-428</c:v>
                </c:pt>
              </c:strCache>
            </c:strRef>
          </c:cat>
          <c:val>
            <c:numRef>
              <c:f>Sheet1!$B$2:$B$23</c:f>
              <c:numCache>
                <c:formatCode>General</c:formatCode>
                <c:ptCount val="22"/>
                <c:pt idx="0">
                  <c:v>1</c:v>
                </c:pt>
                <c:pt idx="1">
                  <c:v>7</c:v>
                </c:pt>
                <c:pt idx="2">
                  <c:v>2</c:v>
                </c:pt>
                <c:pt idx="3">
                  <c:v>1</c:v>
                </c:pt>
                <c:pt idx="4">
                  <c:v>1</c:v>
                </c:pt>
                <c:pt idx="5">
                  <c:v>1</c:v>
                </c:pt>
                <c:pt idx="6">
                  <c:v>1</c:v>
                </c:pt>
                <c:pt idx="7">
                  <c:v>2</c:v>
                </c:pt>
                <c:pt idx="8">
                  <c:v>2</c:v>
                </c:pt>
                <c:pt idx="9">
                  <c:v>2</c:v>
                </c:pt>
                <c:pt idx="10">
                  <c:v>2</c:v>
                </c:pt>
                <c:pt idx="11">
                  <c:v>1</c:v>
                </c:pt>
                <c:pt idx="12">
                  <c:v>1</c:v>
                </c:pt>
                <c:pt idx="13">
                  <c:v>2</c:v>
                </c:pt>
                <c:pt idx="14">
                  <c:v>3</c:v>
                </c:pt>
                <c:pt idx="15">
                  <c:v>1</c:v>
                </c:pt>
                <c:pt idx="16">
                  <c:v>1</c:v>
                </c:pt>
                <c:pt idx="17">
                  <c:v>3</c:v>
                </c:pt>
                <c:pt idx="18">
                  <c:v>1</c:v>
                </c:pt>
                <c:pt idx="19">
                  <c:v>1</c:v>
                </c:pt>
                <c:pt idx="20">
                  <c:v>2</c:v>
                </c:pt>
                <c:pt idx="21">
                  <c:v>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3ED-40BF-8975-B70B75BD40C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80"/>
        <c:overlap val="25"/>
        <c:axId val="567294296"/>
        <c:axId val="567294688"/>
      </c:barChart>
      <c:catAx>
        <c:axId val="56729429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587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5400000" spcFirstLastPara="1" vertOverflow="ellipsis" wrap="square" anchor="ctr" anchorCtr="1"/>
          <a:lstStyle/>
          <a:p>
            <a:pPr>
              <a:defRPr sz="1197" b="0" i="0" u="none" strike="noStrike" kern="1200" cap="none" spc="20" normalizeH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67294688"/>
        <c:crosses val="autoZero"/>
        <c:auto val="1"/>
        <c:lblAlgn val="ctr"/>
        <c:lblOffset val="100"/>
        <c:noMultiLvlLbl val="0"/>
      </c:catAx>
      <c:valAx>
        <c:axId val="567294688"/>
        <c:scaling>
          <c:orientation val="minMax"/>
          <c:max val="16"/>
          <c:min val="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5000"/>
                  <a:lumOff val="9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spc="2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67294296"/>
        <c:crosses val="autoZero"/>
        <c:crossBetween val="between"/>
        <c:majorUnit val="2"/>
        <c:minorUnit val="0.5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  <c:userShapes r:id="rId4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128" b="0" i="0" u="none" strike="noStrike" kern="1200" cap="none" spc="50" normalizeH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+mj-ea"/>
                <a:cs typeface="+mj-cs"/>
              </a:defRPr>
            </a:pPr>
            <a:r>
              <a:rPr lang="en-US" dirty="0"/>
              <a:t>PPB Reported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128" b="0" i="0" u="none" strike="noStrike" kern="1200" cap="none" spc="50" normalizeH="0" baseline="0">
              <a:solidFill>
                <a:schemeClr val="tx1">
                  <a:lumMod val="65000"/>
                  <a:lumOff val="35000"/>
                </a:schemeClr>
              </a:solidFill>
              <a:latin typeface="+mj-lt"/>
              <a:ea typeface="+mj-ea"/>
              <a:cs typeface="+mj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ROOM NUMBER</c:v>
                </c:pt>
              </c:strCache>
            </c:strRef>
          </c:tx>
          <c:spPr>
            <a:solidFill>
              <a:schemeClr val="accent1">
                <a:alpha val="70000"/>
              </a:schemeClr>
            </a:solidFill>
            <a:ln>
              <a:noFill/>
            </a:ln>
            <a:effectLst/>
          </c:spPr>
          <c:invertIfNegative val="0"/>
          <c:cat>
            <c:strRef>
              <c:f>Sheet1!$A$2:$A$16</c:f>
              <c:strCache>
                <c:ptCount val="15"/>
                <c:pt idx="0">
                  <c:v>800HW - DF</c:v>
                </c:pt>
                <c:pt idx="1">
                  <c:v>03-301</c:v>
                </c:pt>
                <c:pt idx="2">
                  <c:v>03-302</c:v>
                </c:pt>
                <c:pt idx="3">
                  <c:v>03-304</c:v>
                </c:pt>
                <c:pt idx="4">
                  <c:v>03-306</c:v>
                </c:pt>
                <c:pt idx="5">
                  <c:v>03-307</c:v>
                </c:pt>
                <c:pt idx="6">
                  <c:v>03-308</c:v>
                </c:pt>
                <c:pt idx="7">
                  <c:v>03-309</c:v>
                </c:pt>
                <c:pt idx="8">
                  <c:v>05-507</c:v>
                </c:pt>
                <c:pt idx="9">
                  <c:v>05-509</c:v>
                </c:pt>
                <c:pt idx="10">
                  <c:v>05-511</c:v>
                </c:pt>
                <c:pt idx="11">
                  <c:v>05-512</c:v>
                </c:pt>
                <c:pt idx="12">
                  <c:v>05-513</c:v>
                </c:pt>
                <c:pt idx="13">
                  <c:v>05-514</c:v>
                </c:pt>
                <c:pt idx="14">
                  <c:v>99-510DF</c:v>
                </c:pt>
              </c:strCache>
            </c:strRef>
          </c:cat>
          <c:val>
            <c:numRef>
              <c:f>Sheet1!$B$2:$B$16</c:f>
              <c:numCache>
                <c:formatCode>General</c:formatCode>
                <c:ptCount val="15"/>
                <c:pt idx="0">
                  <c:v>1</c:v>
                </c:pt>
                <c:pt idx="1">
                  <c:v>3</c:v>
                </c:pt>
                <c:pt idx="2">
                  <c:v>1</c:v>
                </c:pt>
                <c:pt idx="3">
                  <c:v>1</c:v>
                </c:pt>
                <c:pt idx="4">
                  <c:v>1</c:v>
                </c:pt>
                <c:pt idx="5">
                  <c:v>2</c:v>
                </c:pt>
                <c:pt idx="6">
                  <c:v>2</c:v>
                </c:pt>
                <c:pt idx="7">
                  <c:v>3</c:v>
                </c:pt>
                <c:pt idx="8">
                  <c:v>4</c:v>
                </c:pt>
                <c:pt idx="9">
                  <c:v>3</c:v>
                </c:pt>
                <c:pt idx="10">
                  <c:v>2</c:v>
                </c:pt>
                <c:pt idx="11">
                  <c:v>3</c:v>
                </c:pt>
                <c:pt idx="12">
                  <c:v>1</c:v>
                </c:pt>
                <c:pt idx="13">
                  <c:v>1</c:v>
                </c:pt>
                <c:pt idx="14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3ED-40BF-8975-B70B75BD40C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80"/>
        <c:overlap val="25"/>
        <c:axId val="567294296"/>
        <c:axId val="567294688"/>
      </c:barChart>
      <c:catAx>
        <c:axId val="56729429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587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5400000" spcFirstLastPara="1" vertOverflow="ellipsis" wrap="square" anchor="ctr" anchorCtr="1"/>
          <a:lstStyle/>
          <a:p>
            <a:pPr>
              <a:defRPr sz="1197" b="0" i="0" u="none" strike="noStrike" kern="1200" cap="none" spc="20" normalizeH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67294688"/>
        <c:crosses val="autoZero"/>
        <c:auto val="1"/>
        <c:lblAlgn val="ctr"/>
        <c:lblOffset val="100"/>
        <c:noMultiLvlLbl val="0"/>
      </c:catAx>
      <c:valAx>
        <c:axId val="567294688"/>
        <c:scaling>
          <c:orientation val="minMax"/>
          <c:max val="16"/>
          <c:min val="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5000"/>
                  <a:lumOff val="9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spc="2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67294296"/>
        <c:crosses val="autoZero"/>
        <c:crossBetween val="between"/>
        <c:majorUnit val="2"/>
        <c:minorUnit val="0.5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  <c:userShapes r:id="rId4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128" b="0" i="0" u="none" strike="noStrike" kern="1200" cap="none" spc="50" normalizeH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+mj-ea"/>
                <a:cs typeface="+mj-cs"/>
              </a:defRPr>
            </a:pPr>
            <a:r>
              <a:rPr lang="en-US" dirty="0"/>
              <a:t>PPB Reported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128" b="0" i="0" u="none" strike="noStrike" kern="1200" cap="none" spc="50" normalizeH="0" baseline="0">
              <a:solidFill>
                <a:schemeClr val="tx1">
                  <a:lumMod val="65000"/>
                  <a:lumOff val="35000"/>
                </a:schemeClr>
              </a:solidFill>
              <a:latin typeface="+mj-lt"/>
              <a:ea typeface="+mj-ea"/>
              <a:cs typeface="+mj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ROOM NUMBER</c:v>
                </c:pt>
              </c:strCache>
            </c:strRef>
          </c:tx>
          <c:spPr>
            <a:solidFill>
              <a:schemeClr val="accent1">
                <a:alpha val="70000"/>
              </a:schemeClr>
            </a:solidFill>
            <a:ln>
              <a:noFill/>
            </a:ln>
            <a:effectLst/>
          </c:spPr>
          <c:invertIfNegative val="0"/>
          <c:cat>
            <c:strRef>
              <c:f>Sheet1!$A$2:$A$28</c:f>
              <c:strCache>
                <c:ptCount val="27"/>
                <c:pt idx="0">
                  <c:v>02-200</c:v>
                </c:pt>
                <c:pt idx="1">
                  <c:v>02-201</c:v>
                </c:pt>
                <c:pt idx="2">
                  <c:v>02-202</c:v>
                </c:pt>
                <c:pt idx="3">
                  <c:v>02-203</c:v>
                </c:pt>
                <c:pt idx="4">
                  <c:v>04-411</c:v>
                </c:pt>
                <c:pt idx="5">
                  <c:v>04-412</c:v>
                </c:pt>
                <c:pt idx="6">
                  <c:v>05-502</c:v>
                </c:pt>
                <c:pt idx="7">
                  <c:v>06-601</c:v>
                </c:pt>
                <c:pt idx="8">
                  <c:v>06-602</c:v>
                </c:pt>
                <c:pt idx="9">
                  <c:v>06-603</c:v>
                </c:pt>
                <c:pt idx="10">
                  <c:v>06-604</c:v>
                </c:pt>
                <c:pt idx="11">
                  <c:v>06-606</c:v>
                </c:pt>
                <c:pt idx="12">
                  <c:v>06-607</c:v>
                </c:pt>
                <c:pt idx="13">
                  <c:v>07-701</c:v>
                </c:pt>
                <c:pt idx="14">
                  <c:v>07-702</c:v>
                </c:pt>
                <c:pt idx="15">
                  <c:v>07-703</c:v>
                </c:pt>
                <c:pt idx="16">
                  <c:v>07-703</c:v>
                </c:pt>
                <c:pt idx="17">
                  <c:v>07-709</c:v>
                </c:pt>
                <c:pt idx="18">
                  <c:v>11-101</c:v>
                </c:pt>
                <c:pt idx="19">
                  <c:v>11-102</c:v>
                </c:pt>
                <c:pt idx="20">
                  <c:v>11-103</c:v>
                </c:pt>
                <c:pt idx="21">
                  <c:v>11-104</c:v>
                </c:pt>
                <c:pt idx="22">
                  <c:v>11-105</c:v>
                </c:pt>
                <c:pt idx="23">
                  <c:v>11-106</c:v>
                </c:pt>
                <c:pt idx="24">
                  <c:v>11-107</c:v>
                </c:pt>
                <c:pt idx="25">
                  <c:v>11-108</c:v>
                </c:pt>
                <c:pt idx="26">
                  <c:v>99-311 DF</c:v>
                </c:pt>
              </c:strCache>
            </c:strRef>
          </c:cat>
          <c:val>
            <c:numRef>
              <c:f>Sheet1!$B$2:$B$28</c:f>
              <c:numCache>
                <c:formatCode>General</c:formatCode>
                <c:ptCount val="27"/>
                <c:pt idx="0">
                  <c:v>1</c:v>
                </c:pt>
                <c:pt idx="1">
                  <c:v>1</c:v>
                </c:pt>
                <c:pt idx="2">
                  <c:v>1</c:v>
                </c:pt>
                <c:pt idx="3">
                  <c:v>1</c:v>
                </c:pt>
                <c:pt idx="4">
                  <c:v>2</c:v>
                </c:pt>
                <c:pt idx="5">
                  <c:v>3</c:v>
                </c:pt>
                <c:pt idx="6">
                  <c:v>2</c:v>
                </c:pt>
                <c:pt idx="7">
                  <c:v>2</c:v>
                </c:pt>
                <c:pt idx="8">
                  <c:v>2</c:v>
                </c:pt>
                <c:pt idx="9">
                  <c:v>2</c:v>
                </c:pt>
                <c:pt idx="10">
                  <c:v>3</c:v>
                </c:pt>
                <c:pt idx="11">
                  <c:v>2</c:v>
                </c:pt>
                <c:pt idx="12">
                  <c:v>2</c:v>
                </c:pt>
                <c:pt idx="13">
                  <c:v>2</c:v>
                </c:pt>
                <c:pt idx="14">
                  <c:v>3</c:v>
                </c:pt>
                <c:pt idx="15">
                  <c:v>31</c:v>
                </c:pt>
                <c:pt idx="16">
                  <c:v>1</c:v>
                </c:pt>
                <c:pt idx="17">
                  <c:v>3</c:v>
                </c:pt>
                <c:pt idx="18">
                  <c:v>1</c:v>
                </c:pt>
                <c:pt idx="19">
                  <c:v>1</c:v>
                </c:pt>
                <c:pt idx="20">
                  <c:v>1</c:v>
                </c:pt>
                <c:pt idx="21">
                  <c:v>1</c:v>
                </c:pt>
                <c:pt idx="22">
                  <c:v>1</c:v>
                </c:pt>
                <c:pt idx="23">
                  <c:v>1</c:v>
                </c:pt>
                <c:pt idx="24">
                  <c:v>1</c:v>
                </c:pt>
                <c:pt idx="25">
                  <c:v>1</c:v>
                </c:pt>
                <c:pt idx="26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3ED-40BF-8975-B70B75BD40C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80"/>
        <c:overlap val="25"/>
        <c:axId val="567294296"/>
        <c:axId val="567294688"/>
      </c:barChart>
      <c:catAx>
        <c:axId val="56729429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587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5400000" spcFirstLastPara="1" vertOverflow="ellipsis" wrap="square" anchor="ctr" anchorCtr="1"/>
          <a:lstStyle/>
          <a:p>
            <a:pPr>
              <a:defRPr sz="1197" b="0" i="0" u="none" strike="noStrike" kern="1200" cap="none" spc="20" normalizeH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67294688"/>
        <c:crosses val="autoZero"/>
        <c:auto val="1"/>
        <c:lblAlgn val="ctr"/>
        <c:lblOffset val="100"/>
        <c:noMultiLvlLbl val="0"/>
      </c:catAx>
      <c:valAx>
        <c:axId val="567294688"/>
        <c:scaling>
          <c:orientation val="minMax"/>
          <c:min val="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5000"/>
                  <a:lumOff val="9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spc="2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67294296"/>
        <c:crosses val="autoZero"/>
        <c:crossBetween val="between"/>
        <c:majorUnit val="2"/>
        <c:minorUnit val="0.5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  <c:userShapes r:id="rId4"/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128" b="0" i="0" u="none" strike="noStrike" kern="1200" cap="none" spc="50" normalizeH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+mj-ea"/>
                <a:cs typeface="+mj-cs"/>
              </a:defRPr>
            </a:pPr>
            <a:r>
              <a:rPr lang="en-US" dirty="0"/>
              <a:t>PPB Reported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128" b="0" i="0" u="none" strike="noStrike" kern="1200" cap="none" spc="50" normalizeH="0" baseline="0">
              <a:solidFill>
                <a:schemeClr val="tx1">
                  <a:lumMod val="65000"/>
                  <a:lumOff val="35000"/>
                </a:schemeClr>
              </a:solidFill>
              <a:latin typeface="+mj-lt"/>
              <a:ea typeface="+mj-ea"/>
              <a:cs typeface="+mj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ROOM NUMBER</c:v>
                </c:pt>
              </c:strCache>
            </c:strRef>
          </c:tx>
          <c:spPr>
            <a:solidFill>
              <a:schemeClr val="accent1">
                <a:alpha val="70000"/>
              </a:schemeClr>
            </a:solidFill>
            <a:ln>
              <a:noFill/>
            </a:ln>
            <a:effectLst/>
          </c:spPr>
          <c:invertIfNegative val="0"/>
          <c:cat>
            <c:strRef>
              <c:f>Sheet1!$A$2:$A$19</c:f>
              <c:strCache>
                <c:ptCount val="18"/>
                <c:pt idx="0">
                  <c:v>04-402E</c:v>
                </c:pt>
                <c:pt idx="1">
                  <c:v>05-501</c:v>
                </c:pt>
                <c:pt idx="2">
                  <c:v>05-502</c:v>
                </c:pt>
                <c:pt idx="3">
                  <c:v>50-503</c:v>
                </c:pt>
                <c:pt idx="4">
                  <c:v>50-504</c:v>
                </c:pt>
                <c:pt idx="5">
                  <c:v>05-505</c:v>
                </c:pt>
                <c:pt idx="6">
                  <c:v>50-508</c:v>
                </c:pt>
                <c:pt idx="7">
                  <c:v>05-509</c:v>
                </c:pt>
                <c:pt idx="8">
                  <c:v>05-510</c:v>
                </c:pt>
                <c:pt idx="9">
                  <c:v>05-511</c:v>
                </c:pt>
                <c:pt idx="10">
                  <c:v>05-512</c:v>
                </c:pt>
                <c:pt idx="11">
                  <c:v>06-601</c:v>
                </c:pt>
                <c:pt idx="12">
                  <c:v>06-602</c:v>
                </c:pt>
                <c:pt idx="13">
                  <c:v>06-603</c:v>
                </c:pt>
                <c:pt idx="14">
                  <c:v>06-604</c:v>
                </c:pt>
                <c:pt idx="15">
                  <c:v>06-605</c:v>
                </c:pt>
                <c:pt idx="16">
                  <c:v>06-607</c:v>
                </c:pt>
                <c:pt idx="17">
                  <c:v>06-609</c:v>
                </c:pt>
              </c:strCache>
            </c:strRef>
          </c:cat>
          <c:val>
            <c:numRef>
              <c:f>Sheet1!$B$2:$B$19</c:f>
              <c:numCache>
                <c:formatCode>General</c:formatCode>
                <c:ptCount val="18"/>
                <c:pt idx="0">
                  <c:v>1</c:v>
                </c:pt>
                <c:pt idx="1">
                  <c:v>1</c:v>
                </c:pt>
                <c:pt idx="2">
                  <c:v>1</c:v>
                </c:pt>
                <c:pt idx="3">
                  <c:v>1</c:v>
                </c:pt>
                <c:pt idx="4">
                  <c:v>1</c:v>
                </c:pt>
                <c:pt idx="5">
                  <c:v>1</c:v>
                </c:pt>
                <c:pt idx="6">
                  <c:v>3</c:v>
                </c:pt>
                <c:pt idx="7">
                  <c:v>1</c:v>
                </c:pt>
                <c:pt idx="8">
                  <c:v>1</c:v>
                </c:pt>
                <c:pt idx="9">
                  <c:v>1</c:v>
                </c:pt>
                <c:pt idx="10">
                  <c:v>1</c:v>
                </c:pt>
                <c:pt idx="11">
                  <c:v>1</c:v>
                </c:pt>
                <c:pt idx="12">
                  <c:v>1</c:v>
                </c:pt>
                <c:pt idx="13">
                  <c:v>1</c:v>
                </c:pt>
                <c:pt idx="14">
                  <c:v>1</c:v>
                </c:pt>
                <c:pt idx="15">
                  <c:v>1</c:v>
                </c:pt>
                <c:pt idx="16">
                  <c:v>2</c:v>
                </c:pt>
                <c:pt idx="17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3ED-40BF-8975-B70B75BD40C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80"/>
        <c:overlap val="25"/>
        <c:axId val="567294296"/>
        <c:axId val="567294688"/>
      </c:barChart>
      <c:catAx>
        <c:axId val="56729429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587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5400000" spcFirstLastPara="1" vertOverflow="ellipsis" wrap="square" anchor="ctr" anchorCtr="1"/>
          <a:lstStyle/>
          <a:p>
            <a:pPr>
              <a:defRPr sz="1197" b="0" i="0" u="none" strike="noStrike" kern="1200" cap="none" spc="20" normalizeH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67294688"/>
        <c:crosses val="autoZero"/>
        <c:auto val="1"/>
        <c:lblAlgn val="ctr"/>
        <c:lblOffset val="100"/>
        <c:noMultiLvlLbl val="0"/>
      </c:catAx>
      <c:valAx>
        <c:axId val="567294688"/>
        <c:scaling>
          <c:orientation val="minMax"/>
          <c:max val="16"/>
          <c:min val="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5000"/>
                  <a:lumOff val="9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spc="2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67294296"/>
        <c:crosses val="autoZero"/>
        <c:crossBetween val="between"/>
        <c:majorUnit val="2"/>
        <c:minorUnit val="0.5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  <c:userShapes r:id="rId4"/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128" b="0" i="0" u="none" strike="noStrike" kern="1200" cap="none" spc="50" normalizeH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+mj-ea"/>
                <a:cs typeface="+mj-cs"/>
              </a:defRPr>
            </a:pPr>
            <a:r>
              <a:rPr lang="en-US" dirty="0"/>
              <a:t>PPB Reported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128" b="0" i="0" u="none" strike="noStrike" kern="1200" cap="none" spc="50" normalizeH="0" baseline="0">
              <a:solidFill>
                <a:schemeClr val="tx1">
                  <a:lumMod val="65000"/>
                  <a:lumOff val="35000"/>
                </a:schemeClr>
              </a:solidFill>
              <a:latin typeface="+mj-lt"/>
              <a:ea typeface="+mj-ea"/>
              <a:cs typeface="+mj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ROOM NUMBER</c:v>
                </c:pt>
              </c:strCache>
            </c:strRef>
          </c:tx>
          <c:spPr>
            <a:solidFill>
              <a:schemeClr val="accent1">
                <a:alpha val="70000"/>
              </a:schemeClr>
            </a:solidFill>
            <a:ln>
              <a:noFill/>
            </a:ln>
            <a:effectLst/>
          </c:spPr>
          <c:invertIfNegative val="0"/>
          <c:cat>
            <c:strRef>
              <c:f>Sheet1!$A$2:$A$20</c:f>
              <c:strCache>
                <c:ptCount val="19"/>
                <c:pt idx="0">
                  <c:v>04-412</c:v>
                </c:pt>
                <c:pt idx="1">
                  <c:v>05-502</c:v>
                </c:pt>
                <c:pt idx="2">
                  <c:v>06-600</c:v>
                </c:pt>
                <c:pt idx="3">
                  <c:v>06-601</c:v>
                </c:pt>
                <c:pt idx="4">
                  <c:v>06-602</c:v>
                </c:pt>
                <c:pt idx="5">
                  <c:v>06-603</c:v>
                </c:pt>
                <c:pt idx="6">
                  <c:v>06-604</c:v>
                </c:pt>
                <c:pt idx="7">
                  <c:v>06-605</c:v>
                </c:pt>
                <c:pt idx="8">
                  <c:v>06-606</c:v>
                </c:pt>
                <c:pt idx="9">
                  <c:v>06-607</c:v>
                </c:pt>
                <c:pt idx="10">
                  <c:v>07-701</c:v>
                </c:pt>
                <c:pt idx="11">
                  <c:v>07-702</c:v>
                </c:pt>
                <c:pt idx="12">
                  <c:v>07-704</c:v>
                </c:pt>
                <c:pt idx="13">
                  <c:v>07-705</c:v>
                </c:pt>
                <c:pt idx="14">
                  <c:v>07-709</c:v>
                </c:pt>
                <c:pt idx="15">
                  <c:v>07-713</c:v>
                </c:pt>
                <c:pt idx="16">
                  <c:v>12-008</c:v>
                </c:pt>
                <c:pt idx="17">
                  <c:v>12-012A</c:v>
                </c:pt>
                <c:pt idx="18">
                  <c:v>12-013B</c:v>
                </c:pt>
              </c:strCache>
            </c:strRef>
          </c:cat>
          <c:val>
            <c:numRef>
              <c:f>Sheet1!$B$2:$B$20</c:f>
              <c:numCache>
                <c:formatCode>General</c:formatCode>
                <c:ptCount val="19"/>
                <c:pt idx="0">
                  <c:v>1</c:v>
                </c:pt>
                <c:pt idx="1">
                  <c:v>1</c:v>
                </c:pt>
                <c:pt idx="2">
                  <c:v>1</c:v>
                </c:pt>
                <c:pt idx="3">
                  <c:v>1</c:v>
                </c:pt>
                <c:pt idx="4">
                  <c:v>1</c:v>
                </c:pt>
                <c:pt idx="5">
                  <c:v>1</c:v>
                </c:pt>
                <c:pt idx="6">
                  <c:v>1</c:v>
                </c:pt>
                <c:pt idx="7">
                  <c:v>1</c:v>
                </c:pt>
                <c:pt idx="8">
                  <c:v>1</c:v>
                </c:pt>
                <c:pt idx="9">
                  <c:v>1</c:v>
                </c:pt>
                <c:pt idx="10">
                  <c:v>1</c:v>
                </c:pt>
                <c:pt idx="11">
                  <c:v>1</c:v>
                </c:pt>
                <c:pt idx="12">
                  <c:v>2</c:v>
                </c:pt>
                <c:pt idx="13">
                  <c:v>2</c:v>
                </c:pt>
                <c:pt idx="14">
                  <c:v>3</c:v>
                </c:pt>
                <c:pt idx="15">
                  <c:v>4</c:v>
                </c:pt>
                <c:pt idx="16">
                  <c:v>1</c:v>
                </c:pt>
                <c:pt idx="17">
                  <c:v>1</c:v>
                </c:pt>
                <c:pt idx="18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3ED-40BF-8975-B70B75BD40C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80"/>
        <c:overlap val="25"/>
        <c:axId val="567294296"/>
        <c:axId val="567294688"/>
      </c:barChart>
      <c:catAx>
        <c:axId val="56729429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587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5400000" spcFirstLastPara="1" vertOverflow="ellipsis" wrap="square" anchor="ctr" anchorCtr="1"/>
          <a:lstStyle/>
          <a:p>
            <a:pPr>
              <a:defRPr sz="1197" b="0" i="0" u="none" strike="noStrike" kern="1200" cap="none" spc="20" normalizeH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67294688"/>
        <c:crosses val="autoZero"/>
        <c:auto val="1"/>
        <c:lblAlgn val="ctr"/>
        <c:lblOffset val="100"/>
        <c:noMultiLvlLbl val="0"/>
      </c:catAx>
      <c:valAx>
        <c:axId val="567294688"/>
        <c:scaling>
          <c:orientation val="minMax"/>
          <c:max val="16"/>
          <c:min val="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5000"/>
                  <a:lumOff val="9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spc="2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67294296"/>
        <c:crosses val="autoZero"/>
        <c:crossBetween val="between"/>
        <c:majorUnit val="2"/>
        <c:minorUnit val="0.5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  <c:userShapes r:id="rId4"/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128" b="0" i="0" u="none" strike="noStrike" kern="1200" cap="none" spc="50" normalizeH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+mj-ea"/>
                <a:cs typeface="+mj-cs"/>
              </a:defRPr>
            </a:pPr>
            <a:r>
              <a:rPr lang="en-US" dirty="0"/>
              <a:t>PPB Reported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128" b="0" i="0" u="none" strike="noStrike" kern="1200" cap="none" spc="50" normalizeH="0" baseline="0">
              <a:solidFill>
                <a:schemeClr val="tx1">
                  <a:lumMod val="65000"/>
                  <a:lumOff val="35000"/>
                </a:schemeClr>
              </a:solidFill>
              <a:latin typeface="+mj-lt"/>
              <a:ea typeface="+mj-ea"/>
              <a:cs typeface="+mj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ROOM NUMBER</c:v>
                </c:pt>
              </c:strCache>
            </c:strRef>
          </c:tx>
          <c:spPr>
            <a:solidFill>
              <a:schemeClr val="accent1">
                <a:alpha val="70000"/>
              </a:schemeClr>
            </a:solidFill>
            <a:ln>
              <a:noFill/>
            </a:ln>
            <a:effectLst/>
          </c:spPr>
          <c:invertIfNegative val="0"/>
          <c:cat>
            <c:strRef>
              <c:f>Sheet1!$A$2:$A$27</c:f>
              <c:strCache>
                <c:ptCount val="26"/>
                <c:pt idx="0">
                  <c:v>01-134</c:v>
                </c:pt>
                <c:pt idx="1">
                  <c:v>01-135</c:v>
                </c:pt>
                <c:pt idx="2">
                  <c:v>01-136</c:v>
                </c:pt>
                <c:pt idx="3">
                  <c:v>02-205</c:v>
                </c:pt>
                <c:pt idx="4">
                  <c:v>02-206</c:v>
                </c:pt>
                <c:pt idx="5">
                  <c:v>05-503</c:v>
                </c:pt>
                <c:pt idx="6">
                  <c:v>05-506</c:v>
                </c:pt>
                <c:pt idx="7">
                  <c:v>05-509</c:v>
                </c:pt>
                <c:pt idx="8">
                  <c:v>05-510</c:v>
                </c:pt>
                <c:pt idx="9">
                  <c:v>05-512</c:v>
                </c:pt>
                <c:pt idx="10">
                  <c:v>05-514</c:v>
                </c:pt>
                <c:pt idx="11">
                  <c:v>06-601</c:v>
                </c:pt>
                <c:pt idx="12">
                  <c:v>06-603</c:v>
                </c:pt>
                <c:pt idx="13">
                  <c:v>06-606</c:v>
                </c:pt>
                <c:pt idx="14">
                  <c:v>06-609</c:v>
                </c:pt>
                <c:pt idx="15">
                  <c:v>06-610</c:v>
                </c:pt>
                <c:pt idx="16">
                  <c:v>06-611</c:v>
                </c:pt>
                <c:pt idx="17">
                  <c:v>06-612</c:v>
                </c:pt>
                <c:pt idx="18">
                  <c:v>06-613</c:v>
                </c:pt>
                <c:pt idx="19">
                  <c:v>06-614</c:v>
                </c:pt>
                <c:pt idx="20">
                  <c:v>06-615</c:v>
                </c:pt>
                <c:pt idx="21">
                  <c:v>06-616</c:v>
                </c:pt>
                <c:pt idx="22">
                  <c:v>06-617</c:v>
                </c:pt>
                <c:pt idx="23">
                  <c:v>99-145</c:v>
                </c:pt>
                <c:pt idx="24">
                  <c:v>99-146</c:v>
                </c:pt>
                <c:pt idx="25">
                  <c:v>99-535</c:v>
                </c:pt>
              </c:strCache>
            </c:strRef>
          </c:cat>
          <c:val>
            <c:numRef>
              <c:f>Sheet1!$B$2:$B$27</c:f>
              <c:numCache>
                <c:formatCode>General</c:formatCode>
                <c:ptCount val="26"/>
                <c:pt idx="0">
                  <c:v>1</c:v>
                </c:pt>
                <c:pt idx="1">
                  <c:v>1</c:v>
                </c:pt>
                <c:pt idx="2">
                  <c:v>1</c:v>
                </c:pt>
                <c:pt idx="3">
                  <c:v>1</c:v>
                </c:pt>
                <c:pt idx="4">
                  <c:v>1</c:v>
                </c:pt>
                <c:pt idx="5">
                  <c:v>1</c:v>
                </c:pt>
                <c:pt idx="6">
                  <c:v>1</c:v>
                </c:pt>
                <c:pt idx="7">
                  <c:v>1</c:v>
                </c:pt>
                <c:pt idx="8">
                  <c:v>1</c:v>
                </c:pt>
                <c:pt idx="9">
                  <c:v>1</c:v>
                </c:pt>
                <c:pt idx="10">
                  <c:v>1</c:v>
                </c:pt>
                <c:pt idx="11">
                  <c:v>1</c:v>
                </c:pt>
                <c:pt idx="12">
                  <c:v>1</c:v>
                </c:pt>
                <c:pt idx="13">
                  <c:v>1</c:v>
                </c:pt>
                <c:pt idx="14">
                  <c:v>1</c:v>
                </c:pt>
                <c:pt idx="15">
                  <c:v>1</c:v>
                </c:pt>
                <c:pt idx="16">
                  <c:v>1</c:v>
                </c:pt>
                <c:pt idx="17">
                  <c:v>1</c:v>
                </c:pt>
                <c:pt idx="18">
                  <c:v>1</c:v>
                </c:pt>
                <c:pt idx="19">
                  <c:v>1</c:v>
                </c:pt>
                <c:pt idx="20">
                  <c:v>1</c:v>
                </c:pt>
                <c:pt idx="21">
                  <c:v>1</c:v>
                </c:pt>
                <c:pt idx="22">
                  <c:v>1</c:v>
                </c:pt>
                <c:pt idx="23">
                  <c:v>1</c:v>
                </c:pt>
                <c:pt idx="24">
                  <c:v>2</c:v>
                </c:pt>
                <c:pt idx="25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3ED-40BF-8975-B70B75BD40C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80"/>
        <c:overlap val="25"/>
        <c:axId val="567294296"/>
        <c:axId val="567294688"/>
      </c:barChart>
      <c:catAx>
        <c:axId val="56729429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587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5400000" spcFirstLastPara="1" vertOverflow="ellipsis" wrap="square" anchor="ctr" anchorCtr="1"/>
          <a:lstStyle/>
          <a:p>
            <a:pPr>
              <a:defRPr sz="1197" b="0" i="0" u="none" strike="noStrike" kern="1200" cap="none" spc="20" normalizeH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67294688"/>
        <c:crosses val="autoZero"/>
        <c:auto val="1"/>
        <c:lblAlgn val="ctr"/>
        <c:lblOffset val="100"/>
        <c:noMultiLvlLbl val="0"/>
      </c:catAx>
      <c:valAx>
        <c:axId val="567294688"/>
        <c:scaling>
          <c:orientation val="minMax"/>
          <c:max val="16"/>
          <c:min val="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5000"/>
                  <a:lumOff val="9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spc="2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67294296"/>
        <c:crosses val="autoZero"/>
        <c:crossBetween val="between"/>
        <c:majorUnit val="2"/>
        <c:minorUnit val="0.5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  <c:userShapes r:id="rId4"/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8">
  <cs:axisTitle>
    <cs:lnRef idx="0"/>
    <cs:fillRef idx="0"/>
    <cs:effectRef idx="0"/>
    <cs:fontRef idx="minor">
      <a:schemeClr val="dk1">
        <a:lumMod val="65000"/>
        <a:lumOff val="35000"/>
      </a:schemeClr>
    </cs:fontRef>
    <cs:defRPr sz="1197" b="1" kern="1200"/>
  </cs:axisTitle>
  <cs:categoryAxis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 cap="none" spc="0" normalizeH="0" baseline="0"/>
  </cs:categoryAxis>
  <cs:chartArea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dk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22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lt1"/>
      </a:solidFill>
      <a:ln w="1587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064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downBar>
  <cs:drop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  <cs:spPr>
      <a:pattFill prst="ltDnDiag">
        <a:fgClr>
          <a:schemeClr val="dk1">
            <a:lumMod val="15000"/>
            <a:lumOff val="85000"/>
          </a:schemeClr>
        </a:fgClr>
        <a:bgClr>
          <a:schemeClr val="lt1"/>
        </a:bgClr>
      </a:pattFill>
    </cs:spPr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legend>
  <cs:plotArea>
    <cs:lnRef idx="0"/>
    <cs:fillRef idx="0"/>
    <cs:effectRef idx="0"/>
    <cs:fontRef idx="minor">
      <a:schemeClr val="dk1"/>
    </cs:fontRef>
    <cs:spPr>
      <a:pattFill prst="ltDnDiag">
        <a:fgClr>
          <a:schemeClr val="dk1">
            <a:lumMod val="15000"/>
            <a:lumOff val="85000"/>
          </a:schemeClr>
        </a:fgClr>
        <a:bgClr>
          <a:schemeClr val="lt1"/>
        </a:bgClr>
      </a:pattFill>
    </cs:spPr>
  </cs:plotArea>
  <cs:plotArea3D>
    <cs:lnRef idx="0"/>
    <cs:fillRef idx="0"/>
    <cs:effectRef idx="0"/>
    <cs:fontRef idx="minor">
      <a:schemeClr val="dk1"/>
    </cs:fontRef>
    <cs:spPr>
      <a:solidFill>
        <a:schemeClr val="lt1"/>
      </a:solidFill>
    </cs:spPr>
  </cs:plotArea3D>
  <cs:seriesAxis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ajor">
      <a:schemeClr val="dk1">
        <a:lumMod val="50000"/>
        <a:lumOff val="50000"/>
      </a:schemeClr>
    </cs:fontRef>
    <cs:defRPr sz="2128" b="1" kern="1200" cap="none" spc="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upBar>
  <cs:valueAxis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dk1"/>
    </cs:fontRef>
    <cs:spPr>
      <a:pattFill prst="ltDnDiag">
        <a:fgClr>
          <a:schemeClr val="dk1">
            <a:lumMod val="15000"/>
            <a:lumOff val="85000"/>
          </a:schemeClr>
        </a:fgClr>
        <a:bgClr>
          <a:schemeClr val="lt1"/>
        </a:bgClr>
      </a:pattFill>
    </cs:spPr>
  </cs:wall>
</cs:chartStyle>
</file>

<file path=ppt/charts/style10.xml><?xml version="1.0" encoding="utf-8"?>
<cs:chartStyle xmlns:cs="http://schemas.microsoft.com/office/drawing/2012/chartStyle" xmlns:a="http://schemas.openxmlformats.org/drawingml/2006/main" id="215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587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1197" kern="1200" cap="none" spc="20" normalizeH="0" baseline="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bg1"/>
    </cs:fontRef>
    <cs:spPr>
      <a:solidFill>
        <a:schemeClr val="tx1">
          <a:lumMod val="50000"/>
          <a:lumOff val="50000"/>
        </a:schemeClr>
      </a:solidFill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70000"/>
        </a:schemeClr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70000"/>
        </a:schemeClr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>
            <a:alpha val="70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70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 baseline="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ajor">
      <a:schemeClr val="tx1">
        <a:lumMod val="65000"/>
        <a:lumOff val="35000"/>
      </a:schemeClr>
    </cs:fontRef>
    <cs:defRPr sz="2128" b="0" i="0" kern="1200" cap="none" spc="5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5875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 spc="20" baseline="0"/>
  </cs:valueAxis>
  <cs:wall>
    <cs:lnRef idx="0"/>
    <cs:fillRef idx="0"/>
    <cs:effectRef idx="0"/>
    <cs:fontRef idx="minor">
      <a:schemeClr val="dk1"/>
    </cs:fontRef>
  </cs:wall>
</cs:chartStyle>
</file>

<file path=ppt/charts/style11.xml><?xml version="1.0" encoding="utf-8"?>
<cs:chartStyle xmlns:cs="http://schemas.microsoft.com/office/drawing/2012/chartStyle" xmlns:a="http://schemas.openxmlformats.org/drawingml/2006/main" id="215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587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1197" kern="1200" cap="none" spc="20" normalizeH="0" baseline="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bg1"/>
    </cs:fontRef>
    <cs:spPr>
      <a:solidFill>
        <a:schemeClr val="tx1">
          <a:lumMod val="50000"/>
          <a:lumOff val="50000"/>
        </a:schemeClr>
      </a:solidFill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70000"/>
        </a:schemeClr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70000"/>
        </a:schemeClr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>
            <a:alpha val="70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70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 baseline="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ajor">
      <a:schemeClr val="tx1">
        <a:lumMod val="65000"/>
        <a:lumOff val="35000"/>
      </a:schemeClr>
    </cs:fontRef>
    <cs:defRPr sz="2128" b="0" i="0" kern="1200" cap="none" spc="5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5875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 spc="20" baseline="0"/>
  </cs:valueAxis>
  <cs:wall>
    <cs:lnRef idx="0"/>
    <cs:fillRef idx="0"/>
    <cs:effectRef idx="0"/>
    <cs:fontRef idx="minor">
      <a:schemeClr val="dk1"/>
    </cs:fontRef>
  </cs:wall>
</cs:chartStyle>
</file>

<file path=ppt/charts/style12.xml><?xml version="1.0" encoding="utf-8"?>
<cs:chartStyle xmlns:cs="http://schemas.microsoft.com/office/drawing/2012/chartStyle" xmlns:a="http://schemas.openxmlformats.org/drawingml/2006/main" id="215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587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1197" kern="1200" cap="none" spc="20" normalizeH="0" baseline="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bg1"/>
    </cs:fontRef>
    <cs:spPr>
      <a:solidFill>
        <a:schemeClr val="tx1">
          <a:lumMod val="50000"/>
          <a:lumOff val="50000"/>
        </a:schemeClr>
      </a:solidFill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70000"/>
        </a:schemeClr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70000"/>
        </a:schemeClr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>
            <a:alpha val="70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70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 baseline="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ajor">
      <a:schemeClr val="tx1">
        <a:lumMod val="65000"/>
        <a:lumOff val="35000"/>
      </a:schemeClr>
    </cs:fontRef>
    <cs:defRPr sz="2128" b="0" i="0" kern="1200" cap="none" spc="5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5875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 spc="20" baseline="0"/>
  </cs:valueAxis>
  <cs:wall>
    <cs:lnRef idx="0"/>
    <cs:fillRef idx="0"/>
    <cs:effectRef idx="0"/>
    <cs:fontRef idx="minor">
      <a:schemeClr val="dk1"/>
    </cs:fontRef>
  </cs:wall>
</cs:chartStyle>
</file>

<file path=ppt/charts/style13.xml><?xml version="1.0" encoding="utf-8"?>
<cs:chartStyle xmlns:cs="http://schemas.microsoft.com/office/drawing/2012/chartStyle" xmlns:a="http://schemas.openxmlformats.org/drawingml/2006/main" id="215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587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1197" kern="1200" cap="none" spc="20" normalizeH="0" baseline="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bg1"/>
    </cs:fontRef>
    <cs:spPr>
      <a:solidFill>
        <a:schemeClr val="tx1">
          <a:lumMod val="50000"/>
          <a:lumOff val="50000"/>
        </a:schemeClr>
      </a:solidFill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70000"/>
        </a:schemeClr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70000"/>
        </a:schemeClr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>
            <a:alpha val="70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70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 baseline="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ajor">
      <a:schemeClr val="tx1">
        <a:lumMod val="65000"/>
        <a:lumOff val="35000"/>
      </a:schemeClr>
    </cs:fontRef>
    <cs:defRPr sz="2128" b="0" i="0" kern="1200" cap="none" spc="5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5875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 spc="20" baseline="0"/>
  </cs:valueAxis>
  <cs:wall>
    <cs:lnRef idx="0"/>
    <cs:fillRef idx="0"/>
    <cs:effectRef idx="0"/>
    <cs:fontRef idx="minor">
      <a:schemeClr val="dk1"/>
    </cs:fontRef>
  </cs:wall>
</cs:chartStyle>
</file>

<file path=ppt/charts/style14.xml><?xml version="1.0" encoding="utf-8"?>
<cs:chartStyle xmlns:cs="http://schemas.microsoft.com/office/drawing/2012/chartStyle" xmlns:a="http://schemas.openxmlformats.org/drawingml/2006/main" id="215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587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1197" kern="1200" cap="none" spc="20" normalizeH="0" baseline="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bg1"/>
    </cs:fontRef>
    <cs:spPr>
      <a:solidFill>
        <a:schemeClr val="tx1">
          <a:lumMod val="50000"/>
          <a:lumOff val="50000"/>
        </a:schemeClr>
      </a:solidFill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70000"/>
        </a:schemeClr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70000"/>
        </a:schemeClr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>
            <a:alpha val="70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70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 baseline="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ajor">
      <a:schemeClr val="tx1">
        <a:lumMod val="65000"/>
        <a:lumOff val="35000"/>
      </a:schemeClr>
    </cs:fontRef>
    <cs:defRPr sz="2128" b="0" i="0" kern="1200" cap="none" spc="5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5875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 spc="20" baseline="0"/>
  </cs:valueAxis>
  <cs:wall>
    <cs:lnRef idx="0"/>
    <cs:fillRef idx="0"/>
    <cs:effectRef idx="0"/>
    <cs:fontRef idx="minor">
      <a:schemeClr val="dk1"/>
    </cs:fontRef>
  </cs:wall>
</cs:chartStyle>
</file>

<file path=ppt/charts/style15.xml><?xml version="1.0" encoding="utf-8"?>
<cs:chartStyle xmlns:cs="http://schemas.microsoft.com/office/drawing/2012/chartStyle" xmlns:a="http://schemas.openxmlformats.org/drawingml/2006/main" id="215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587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1197" kern="1200" cap="none" spc="20" normalizeH="0" baseline="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bg1"/>
    </cs:fontRef>
    <cs:spPr>
      <a:solidFill>
        <a:schemeClr val="tx1">
          <a:lumMod val="50000"/>
          <a:lumOff val="50000"/>
        </a:schemeClr>
      </a:solidFill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70000"/>
        </a:schemeClr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70000"/>
        </a:schemeClr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>
            <a:alpha val="70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70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 baseline="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ajor">
      <a:schemeClr val="tx1">
        <a:lumMod val="65000"/>
        <a:lumOff val="35000"/>
      </a:schemeClr>
    </cs:fontRef>
    <cs:defRPr sz="2128" b="0" i="0" kern="1200" cap="none" spc="5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5875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 spc="20" baseline="0"/>
  </cs:valueAxis>
  <cs:wall>
    <cs:lnRef idx="0"/>
    <cs:fillRef idx="0"/>
    <cs:effectRef idx="0"/>
    <cs:fontRef idx="minor">
      <a:schemeClr val="dk1"/>
    </cs:fontRef>
  </cs:wall>
</cs:chartStyle>
</file>

<file path=ppt/charts/style16.xml><?xml version="1.0" encoding="utf-8"?>
<cs:chartStyle xmlns:cs="http://schemas.microsoft.com/office/drawing/2012/chartStyle" xmlns:a="http://schemas.openxmlformats.org/drawingml/2006/main" id="215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587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1197" kern="1200" cap="none" spc="20" normalizeH="0" baseline="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bg1"/>
    </cs:fontRef>
    <cs:spPr>
      <a:solidFill>
        <a:schemeClr val="tx1">
          <a:lumMod val="50000"/>
          <a:lumOff val="50000"/>
        </a:schemeClr>
      </a:solidFill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70000"/>
        </a:schemeClr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70000"/>
        </a:schemeClr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>
            <a:alpha val="70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70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 baseline="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ajor">
      <a:schemeClr val="tx1">
        <a:lumMod val="65000"/>
        <a:lumOff val="35000"/>
      </a:schemeClr>
    </cs:fontRef>
    <cs:defRPr sz="2128" b="0" i="0" kern="1200" cap="none" spc="5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5875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 spc="20" baseline="0"/>
  </cs:valueAxis>
  <cs:wall>
    <cs:lnRef idx="0"/>
    <cs:fillRef idx="0"/>
    <cs:effectRef idx="0"/>
    <cs:fontRef idx="minor">
      <a:schemeClr val="dk1"/>
    </cs:fontRef>
  </cs:wall>
</cs:chartStyle>
</file>

<file path=ppt/charts/style17.xml><?xml version="1.0" encoding="utf-8"?>
<cs:chartStyle xmlns:cs="http://schemas.microsoft.com/office/drawing/2012/chartStyle" xmlns:a="http://schemas.openxmlformats.org/drawingml/2006/main" id="215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587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1197" kern="1200" cap="none" spc="20" normalizeH="0" baseline="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bg1"/>
    </cs:fontRef>
    <cs:spPr>
      <a:solidFill>
        <a:schemeClr val="tx1">
          <a:lumMod val="50000"/>
          <a:lumOff val="50000"/>
        </a:schemeClr>
      </a:solidFill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70000"/>
        </a:schemeClr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70000"/>
        </a:schemeClr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>
            <a:alpha val="70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70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 baseline="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ajor">
      <a:schemeClr val="tx1">
        <a:lumMod val="65000"/>
        <a:lumOff val="35000"/>
      </a:schemeClr>
    </cs:fontRef>
    <cs:defRPr sz="2128" b="0" i="0" kern="1200" cap="none" spc="5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5875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 spc="20" baseline="0"/>
  </cs:valueAxis>
  <cs:wall>
    <cs:lnRef idx="0"/>
    <cs:fillRef idx="0"/>
    <cs:effectRef idx="0"/>
    <cs:fontRef idx="minor">
      <a:schemeClr val="dk1"/>
    </cs:fontRef>
  </cs:wall>
</cs:chartStyle>
</file>

<file path=ppt/charts/style18.xml><?xml version="1.0" encoding="utf-8"?>
<cs:chartStyle xmlns:cs="http://schemas.microsoft.com/office/drawing/2012/chartStyle" xmlns:a="http://schemas.openxmlformats.org/drawingml/2006/main" id="215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587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1197" kern="1200" cap="none" spc="20" normalizeH="0" baseline="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bg1"/>
    </cs:fontRef>
    <cs:spPr>
      <a:solidFill>
        <a:schemeClr val="tx1">
          <a:lumMod val="50000"/>
          <a:lumOff val="50000"/>
        </a:schemeClr>
      </a:solidFill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70000"/>
        </a:schemeClr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70000"/>
        </a:schemeClr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>
            <a:alpha val="70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70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 baseline="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ajor">
      <a:schemeClr val="tx1">
        <a:lumMod val="65000"/>
        <a:lumOff val="35000"/>
      </a:schemeClr>
    </cs:fontRef>
    <cs:defRPr sz="2128" b="0" i="0" kern="1200" cap="none" spc="5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5875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 spc="20" baseline="0"/>
  </cs:valueAxis>
  <cs:wall>
    <cs:lnRef idx="0"/>
    <cs:fillRef idx="0"/>
    <cs:effectRef idx="0"/>
    <cs:fontRef idx="minor">
      <a:schemeClr val="dk1"/>
    </cs:fontRef>
  </cs:wall>
</cs:chartStyle>
</file>

<file path=ppt/charts/style19.xml><?xml version="1.0" encoding="utf-8"?>
<cs:chartStyle xmlns:cs="http://schemas.microsoft.com/office/drawing/2012/chartStyle" xmlns:a="http://schemas.openxmlformats.org/drawingml/2006/main" id="215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587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1197" kern="1200" cap="none" spc="20" normalizeH="0" baseline="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bg1"/>
    </cs:fontRef>
    <cs:spPr>
      <a:solidFill>
        <a:schemeClr val="tx1">
          <a:lumMod val="50000"/>
          <a:lumOff val="50000"/>
        </a:schemeClr>
      </a:solidFill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70000"/>
        </a:schemeClr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70000"/>
        </a:schemeClr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>
            <a:alpha val="70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70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 baseline="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ajor">
      <a:schemeClr val="tx1">
        <a:lumMod val="65000"/>
        <a:lumOff val="35000"/>
      </a:schemeClr>
    </cs:fontRef>
    <cs:defRPr sz="2128" b="0" i="0" kern="1200" cap="none" spc="5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5875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 spc="20" baseline="0"/>
  </cs:valueAxis>
  <cs:wall>
    <cs:lnRef idx="0"/>
    <cs:fillRef idx="0"/>
    <cs:effectRef idx="0"/>
    <cs:fontRef idx="minor">
      <a:schemeClr val="dk1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215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587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1197" kern="1200" cap="none" spc="20" normalizeH="0" baseline="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bg1"/>
    </cs:fontRef>
    <cs:spPr>
      <a:solidFill>
        <a:schemeClr val="tx1">
          <a:lumMod val="50000"/>
          <a:lumOff val="50000"/>
        </a:schemeClr>
      </a:solidFill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70000"/>
        </a:schemeClr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70000"/>
        </a:schemeClr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>
            <a:alpha val="70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70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 baseline="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ajor">
      <a:schemeClr val="tx1">
        <a:lumMod val="65000"/>
        <a:lumOff val="35000"/>
      </a:schemeClr>
    </cs:fontRef>
    <cs:defRPr sz="2128" b="0" i="0" kern="1200" cap="none" spc="5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5875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 spc="20" baseline="0"/>
  </cs:valueAxis>
  <cs:wall>
    <cs:lnRef idx="0"/>
    <cs:fillRef idx="0"/>
    <cs:effectRef idx="0"/>
    <cs:fontRef idx="minor">
      <a:schemeClr val="dk1"/>
    </cs:fontRef>
  </cs:wall>
</cs:chartStyle>
</file>

<file path=ppt/charts/style20.xml><?xml version="1.0" encoding="utf-8"?>
<cs:chartStyle xmlns:cs="http://schemas.microsoft.com/office/drawing/2012/chartStyle" xmlns:a="http://schemas.openxmlformats.org/drawingml/2006/main" id="215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587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1197" kern="1200" cap="none" spc="20" normalizeH="0" baseline="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bg1"/>
    </cs:fontRef>
    <cs:spPr>
      <a:solidFill>
        <a:schemeClr val="tx1">
          <a:lumMod val="50000"/>
          <a:lumOff val="50000"/>
        </a:schemeClr>
      </a:solidFill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70000"/>
        </a:schemeClr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70000"/>
        </a:schemeClr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>
            <a:alpha val="70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70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 baseline="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ajor">
      <a:schemeClr val="tx1">
        <a:lumMod val="65000"/>
        <a:lumOff val="35000"/>
      </a:schemeClr>
    </cs:fontRef>
    <cs:defRPr sz="2128" b="0" i="0" kern="1200" cap="none" spc="5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5875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 spc="20" baseline="0"/>
  </cs:valueAxis>
  <cs:wall>
    <cs:lnRef idx="0"/>
    <cs:fillRef idx="0"/>
    <cs:effectRef idx="0"/>
    <cs:fontRef idx="minor">
      <a:schemeClr val="dk1"/>
    </cs:fontRef>
  </cs:wall>
</cs:chartStyle>
</file>

<file path=ppt/charts/style21.xml><?xml version="1.0" encoding="utf-8"?>
<cs:chartStyle xmlns:cs="http://schemas.microsoft.com/office/drawing/2012/chartStyle" xmlns:a="http://schemas.openxmlformats.org/drawingml/2006/main" id="215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587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1197" kern="1200" cap="none" spc="20" normalizeH="0" baseline="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bg1"/>
    </cs:fontRef>
    <cs:spPr>
      <a:solidFill>
        <a:schemeClr val="tx1">
          <a:lumMod val="50000"/>
          <a:lumOff val="50000"/>
        </a:schemeClr>
      </a:solidFill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70000"/>
        </a:schemeClr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70000"/>
        </a:schemeClr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>
            <a:alpha val="70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70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 baseline="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ajor">
      <a:schemeClr val="tx1">
        <a:lumMod val="65000"/>
        <a:lumOff val="35000"/>
      </a:schemeClr>
    </cs:fontRef>
    <cs:defRPr sz="2128" b="0" i="0" kern="1200" cap="none" spc="5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5875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 spc="20" baseline="0"/>
  </cs:valueAxis>
  <cs:wall>
    <cs:lnRef idx="0"/>
    <cs:fillRef idx="0"/>
    <cs:effectRef idx="0"/>
    <cs:fontRef idx="minor">
      <a:schemeClr val="dk1"/>
    </cs:fontRef>
  </cs:wall>
</cs:chartStyle>
</file>

<file path=ppt/charts/style22.xml><?xml version="1.0" encoding="utf-8"?>
<cs:chartStyle xmlns:cs="http://schemas.microsoft.com/office/drawing/2012/chartStyle" xmlns:a="http://schemas.openxmlformats.org/drawingml/2006/main" id="215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587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1197" kern="1200" cap="none" spc="20" normalizeH="0" baseline="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bg1"/>
    </cs:fontRef>
    <cs:spPr>
      <a:solidFill>
        <a:schemeClr val="tx1">
          <a:lumMod val="50000"/>
          <a:lumOff val="50000"/>
        </a:schemeClr>
      </a:solidFill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70000"/>
        </a:schemeClr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70000"/>
        </a:schemeClr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>
            <a:alpha val="70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70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 baseline="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ajor">
      <a:schemeClr val="tx1">
        <a:lumMod val="65000"/>
        <a:lumOff val="35000"/>
      </a:schemeClr>
    </cs:fontRef>
    <cs:defRPr sz="2128" b="0" i="0" kern="1200" cap="none" spc="5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5875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 spc="20" baseline="0"/>
  </cs:valueAxis>
  <cs:wall>
    <cs:lnRef idx="0"/>
    <cs:fillRef idx="0"/>
    <cs:effectRef idx="0"/>
    <cs:fontRef idx="minor">
      <a:schemeClr val="dk1"/>
    </cs:fontRef>
  </cs:wall>
</cs:chartStyle>
</file>

<file path=ppt/charts/style23.xml><?xml version="1.0" encoding="utf-8"?>
<cs:chartStyle xmlns:cs="http://schemas.microsoft.com/office/drawing/2012/chartStyle" xmlns:a="http://schemas.openxmlformats.org/drawingml/2006/main" id="215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587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1197" kern="1200" cap="none" spc="20" normalizeH="0" baseline="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bg1"/>
    </cs:fontRef>
    <cs:spPr>
      <a:solidFill>
        <a:schemeClr val="tx1">
          <a:lumMod val="50000"/>
          <a:lumOff val="50000"/>
        </a:schemeClr>
      </a:solidFill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70000"/>
        </a:schemeClr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70000"/>
        </a:schemeClr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>
            <a:alpha val="70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70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 baseline="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ajor">
      <a:schemeClr val="tx1">
        <a:lumMod val="65000"/>
        <a:lumOff val="35000"/>
      </a:schemeClr>
    </cs:fontRef>
    <cs:defRPr sz="2128" b="0" i="0" kern="1200" cap="none" spc="5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5875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 spc="20" baseline="0"/>
  </cs:valueAxis>
  <cs:wall>
    <cs:lnRef idx="0"/>
    <cs:fillRef idx="0"/>
    <cs:effectRef idx="0"/>
    <cs:fontRef idx="minor">
      <a:schemeClr val="dk1"/>
    </cs:fontRef>
  </cs:wall>
</cs:chartStyle>
</file>

<file path=ppt/charts/style24.xml><?xml version="1.0" encoding="utf-8"?>
<cs:chartStyle xmlns:cs="http://schemas.microsoft.com/office/drawing/2012/chartStyle" xmlns:a="http://schemas.openxmlformats.org/drawingml/2006/main" id="215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587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1197" kern="1200" cap="none" spc="20" normalizeH="0" baseline="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bg1"/>
    </cs:fontRef>
    <cs:spPr>
      <a:solidFill>
        <a:schemeClr val="tx1">
          <a:lumMod val="50000"/>
          <a:lumOff val="50000"/>
        </a:schemeClr>
      </a:solidFill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70000"/>
        </a:schemeClr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70000"/>
        </a:schemeClr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>
            <a:alpha val="70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70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 baseline="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ajor">
      <a:schemeClr val="tx1">
        <a:lumMod val="65000"/>
        <a:lumOff val="35000"/>
      </a:schemeClr>
    </cs:fontRef>
    <cs:defRPr sz="2128" b="0" i="0" kern="1200" cap="none" spc="5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5875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 spc="20" baseline="0"/>
  </cs:valueAxis>
  <cs:wall>
    <cs:lnRef idx="0"/>
    <cs:fillRef idx="0"/>
    <cs:effectRef idx="0"/>
    <cs:fontRef idx="minor">
      <a:schemeClr val="dk1"/>
    </cs:fontRef>
  </cs:wall>
</cs:chartStyle>
</file>

<file path=ppt/charts/style25.xml><?xml version="1.0" encoding="utf-8"?>
<cs:chartStyle xmlns:cs="http://schemas.microsoft.com/office/drawing/2012/chartStyle" xmlns:a="http://schemas.openxmlformats.org/drawingml/2006/main" id="215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587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1197" kern="1200" cap="none" spc="20" normalizeH="0" baseline="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bg1"/>
    </cs:fontRef>
    <cs:spPr>
      <a:solidFill>
        <a:schemeClr val="tx1">
          <a:lumMod val="50000"/>
          <a:lumOff val="50000"/>
        </a:schemeClr>
      </a:solidFill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70000"/>
        </a:schemeClr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70000"/>
        </a:schemeClr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>
            <a:alpha val="70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70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 baseline="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ajor">
      <a:schemeClr val="tx1">
        <a:lumMod val="65000"/>
        <a:lumOff val="35000"/>
      </a:schemeClr>
    </cs:fontRef>
    <cs:defRPr sz="2128" b="0" i="0" kern="1200" cap="none" spc="5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5875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 spc="20" baseline="0"/>
  </cs:valueAxis>
  <cs:wall>
    <cs:lnRef idx="0"/>
    <cs:fillRef idx="0"/>
    <cs:effectRef idx="0"/>
    <cs:fontRef idx="minor">
      <a:schemeClr val="dk1"/>
    </cs:fontRef>
  </cs:wall>
</cs:chartStyle>
</file>

<file path=ppt/charts/style26.xml><?xml version="1.0" encoding="utf-8"?>
<cs:chartStyle xmlns:cs="http://schemas.microsoft.com/office/drawing/2012/chartStyle" xmlns:a="http://schemas.openxmlformats.org/drawingml/2006/main" id="215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587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1197" kern="1200" cap="none" spc="20" normalizeH="0" baseline="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bg1"/>
    </cs:fontRef>
    <cs:spPr>
      <a:solidFill>
        <a:schemeClr val="tx1">
          <a:lumMod val="50000"/>
          <a:lumOff val="50000"/>
        </a:schemeClr>
      </a:solidFill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70000"/>
        </a:schemeClr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70000"/>
        </a:schemeClr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>
            <a:alpha val="70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70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 baseline="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ajor">
      <a:schemeClr val="tx1">
        <a:lumMod val="65000"/>
        <a:lumOff val="35000"/>
      </a:schemeClr>
    </cs:fontRef>
    <cs:defRPr sz="2128" b="0" i="0" kern="1200" cap="none" spc="5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5875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 spc="20" baseline="0"/>
  </cs:valueAxis>
  <cs:wall>
    <cs:lnRef idx="0"/>
    <cs:fillRef idx="0"/>
    <cs:effectRef idx="0"/>
    <cs:fontRef idx="minor">
      <a:schemeClr val="dk1"/>
    </cs:fontRef>
  </cs:wall>
</cs:chartStyle>
</file>

<file path=ppt/charts/style3.xml><?xml version="1.0" encoding="utf-8"?>
<cs:chartStyle xmlns:cs="http://schemas.microsoft.com/office/drawing/2012/chartStyle" xmlns:a="http://schemas.openxmlformats.org/drawingml/2006/main" id="215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587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1197" kern="1200" cap="none" spc="20" normalizeH="0" baseline="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bg1"/>
    </cs:fontRef>
    <cs:spPr>
      <a:solidFill>
        <a:schemeClr val="tx1">
          <a:lumMod val="50000"/>
          <a:lumOff val="50000"/>
        </a:schemeClr>
      </a:solidFill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70000"/>
        </a:schemeClr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70000"/>
        </a:schemeClr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>
            <a:alpha val="70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70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 baseline="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ajor">
      <a:schemeClr val="tx1">
        <a:lumMod val="65000"/>
        <a:lumOff val="35000"/>
      </a:schemeClr>
    </cs:fontRef>
    <cs:defRPr sz="2128" b="0" i="0" kern="1200" cap="none" spc="5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5875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 spc="20" baseline="0"/>
  </cs:valueAxis>
  <cs:wall>
    <cs:lnRef idx="0"/>
    <cs:fillRef idx="0"/>
    <cs:effectRef idx="0"/>
    <cs:fontRef idx="minor">
      <a:schemeClr val="dk1"/>
    </cs:fontRef>
  </cs:wall>
</cs:chartStyle>
</file>

<file path=ppt/charts/style4.xml><?xml version="1.0" encoding="utf-8"?>
<cs:chartStyle xmlns:cs="http://schemas.microsoft.com/office/drawing/2012/chartStyle" xmlns:a="http://schemas.openxmlformats.org/drawingml/2006/main" id="215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587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1197" kern="1200" cap="none" spc="20" normalizeH="0" baseline="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bg1"/>
    </cs:fontRef>
    <cs:spPr>
      <a:solidFill>
        <a:schemeClr val="tx1">
          <a:lumMod val="50000"/>
          <a:lumOff val="50000"/>
        </a:schemeClr>
      </a:solidFill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70000"/>
        </a:schemeClr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70000"/>
        </a:schemeClr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>
            <a:alpha val="70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70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 baseline="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ajor">
      <a:schemeClr val="tx1">
        <a:lumMod val="65000"/>
        <a:lumOff val="35000"/>
      </a:schemeClr>
    </cs:fontRef>
    <cs:defRPr sz="2128" b="0" i="0" kern="1200" cap="none" spc="5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5875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 spc="20" baseline="0"/>
  </cs:valueAxis>
  <cs:wall>
    <cs:lnRef idx="0"/>
    <cs:fillRef idx="0"/>
    <cs:effectRef idx="0"/>
    <cs:fontRef idx="minor">
      <a:schemeClr val="dk1"/>
    </cs:fontRef>
  </cs:wall>
</cs:chartStyle>
</file>

<file path=ppt/charts/style5.xml><?xml version="1.0" encoding="utf-8"?>
<cs:chartStyle xmlns:cs="http://schemas.microsoft.com/office/drawing/2012/chartStyle" xmlns:a="http://schemas.openxmlformats.org/drawingml/2006/main" id="215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587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1197" kern="1200" cap="none" spc="20" normalizeH="0" baseline="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bg1"/>
    </cs:fontRef>
    <cs:spPr>
      <a:solidFill>
        <a:schemeClr val="tx1">
          <a:lumMod val="50000"/>
          <a:lumOff val="50000"/>
        </a:schemeClr>
      </a:solidFill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70000"/>
        </a:schemeClr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70000"/>
        </a:schemeClr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>
            <a:alpha val="70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70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 baseline="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ajor">
      <a:schemeClr val="tx1">
        <a:lumMod val="65000"/>
        <a:lumOff val="35000"/>
      </a:schemeClr>
    </cs:fontRef>
    <cs:defRPr sz="2128" b="0" i="0" kern="1200" cap="none" spc="5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5875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 spc="20" baseline="0"/>
  </cs:valueAxis>
  <cs:wall>
    <cs:lnRef idx="0"/>
    <cs:fillRef idx="0"/>
    <cs:effectRef idx="0"/>
    <cs:fontRef idx="minor">
      <a:schemeClr val="dk1"/>
    </cs:fontRef>
  </cs:wall>
</cs:chartStyle>
</file>

<file path=ppt/charts/style6.xml><?xml version="1.0" encoding="utf-8"?>
<cs:chartStyle xmlns:cs="http://schemas.microsoft.com/office/drawing/2012/chartStyle" xmlns:a="http://schemas.openxmlformats.org/drawingml/2006/main" id="215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587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1197" kern="1200" cap="none" spc="20" normalizeH="0" baseline="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bg1"/>
    </cs:fontRef>
    <cs:spPr>
      <a:solidFill>
        <a:schemeClr val="tx1">
          <a:lumMod val="50000"/>
          <a:lumOff val="50000"/>
        </a:schemeClr>
      </a:solidFill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70000"/>
        </a:schemeClr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70000"/>
        </a:schemeClr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>
            <a:alpha val="70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70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 baseline="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ajor">
      <a:schemeClr val="tx1">
        <a:lumMod val="65000"/>
        <a:lumOff val="35000"/>
      </a:schemeClr>
    </cs:fontRef>
    <cs:defRPr sz="2128" b="0" i="0" kern="1200" cap="none" spc="5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5875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 spc="20" baseline="0"/>
  </cs:valueAxis>
  <cs:wall>
    <cs:lnRef idx="0"/>
    <cs:fillRef idx="0"/>
    <cs:effectRef idx="0"/>
    <cs:fontRef idx="minor">
      <a:schemeClr val="dk1"/>
    </cs:fontRef>
  </cs:wall>
</cs:chartStyle>
</file>

<file path=ppt/charts/style7.xml><?xml version="1.0" encoding="utf-8"?>
<cs:chartStyle xmlns:cs="http://schemas.microsoft.com/office/drawing/2012/chartStyle" xmlns:a="http://schemas.openxmlformats.org/drawingml/2006/main" id="215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587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1197" kern="1200" cap="none" spc="20" normalizeH="0" baseline="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bg1"/>
    </cs:fontRef>
    <cs:spPr>
      <a:solidFill>
        <a:schemeClr val="tx1">
          <a:lumMod val="50000"/>
          <a:lumOff val="50000"/>
        </a:schemeClr>
      </a:solidFill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70000"/>
        </a:schemeClr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70000"/>
        </a:schemeClr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>
            <a:alpha val="70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70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 baseline="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ajor">
      <a:schemeClr val="tx1">
        <a:lumMod val="65000"/>
        <a:lumOff val="35000"/>
      </a:schemeClr>
    </cs:fontRef>
    <cs:defRPr sz="2128" b="0" i="0" kern="1200" cap="none" spc="5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5875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 spc="20" baseline="0"/>
  </cs:valueAxis>
  <cs:wall>
    <cs:lnRef idx="0"/>
    <cs:fillRef idx="0"/>
    <cs:effectRef idx="0"/>
    <cs:fontRef idx="minor">
      <a:schemeClr val="dk1"/>
    </cs:fontRef>
  </cs:wall>
</cs:chartStyle>
</file>

<file path=ppt/charts/style8.xml><?xml version="1.0" encoding="utf-8"?>
<cs:chartStyle xmlns:cs="http://schemas.microsoft.com/office/drawing/2012/chartStyle" xmlns:a="http://schemas.openxmlformats.org/drawingml/2006/main" id="215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587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1197" kern="1200" cap="none" spc="20" normalizeH="0" baseline="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bg1"/>
    </cs:fontRef>
    <cs:spPr>
      <a:solidFill>
        <a:schemeClr val="tx1">
          <a:lumMod val="50000"/>
          <a:lumOff val="50000"/>
        </a:schemeClr>
      </a:solidFill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70000"/>
        </a:schemeClr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70000"/>
        </a:schemeClr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>
            <a:alpha val="70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70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 baseline="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ajor">
      <a:schemeClr val="tx1">
        <a:lumMod val="65000"/>
        <a:lumOff val="35000"/>
      </a:schemeClr>
    </cs:fontRef>
    <cs:defRPr sz="2128" b="0" i="0" kern="1200" cap="none" spc="5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5875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 spc="20" baseline="0"/>
  </cs:valueAxis>
  <cs:wall>
    <cs:lnRef idx="0"/>
    <cs:fillRef idx="0"/>
    <cs:effectRef idx="0"/>
    <cs:fontRef idx="minor">
      <a:schemeClr val="dk1"/>
    </cs:fontRef>
  </cs:wall>
</cs:chartStyle>
</file>

<file path=ppt/charts/style9.xml><?xml version="1.0" encoding="utf-8"?>
<cs:chartStyle xmlns:cs="http://schemas.microsoft.com/office/drawing/2012/chartStyle" xmlns:a="http://schemas.openxmlformats.org/drawingml/2006/main" id="215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587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1197" kern="1200" cap="none" spc="20" normalizeH="0" baseline="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bg1"/>
    </cs:fontRef>
    <cs:spPr>
      <a:solidFill>
        <a:schemeClr val="tx1">
          <a:lumMod val="50000"/>
          <a:lumOff val="50000"/>
        </a:schemeClr>
      </a:solidFill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70000"/>
        </a:schemeClr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70000"/>
        </a:schemeClr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>
            <a:alpha val="70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70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 baseline="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ajor">
      <a:schemeClr val="tx1">
        <a:lumMod val="65000"/>
        <a:lumOff val="35000"/>
      </a:schemeClr>
    </cs:fontRef>
    <cs:defRPr sz="2128" b="0" i="0" kern="1200" cap="none" spc="5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5875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 spc="20" baseline="0"/>
  </cs:valueAxis>
  <cs:wall>
    <cs:lnRef idx="0"/>
    <cs:fillRef idx="0"/>
    <cs:effectRef idx="0"/>
    <cs:fontRef idx="minor">
      <a:schemeClr val="dk1"/>
    </cs:fontRef>
  </cs:wall>
</cs:chartStyl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0.05162</cdr:x>
      <cdr:y>0.58447</cdr:y>
    </cdr:from>
    <cdr:to>
      <cdr:x>1</cdr:x>
      <cdr:y>0.58523</cdr:y>
    </cdr:to>
    <cdr:cxnSp macro="">
      <cdr:nvCxnSpPr>
        <cdr:cNvPr id="3" name="Straight Connector 2"/>
        <cdr:cNvCxnSpPr/>
      </cdr:nvCxnSpPr>
      <cdr:spPr>
        <a:xfrm xmlns:a="http://schemas.openxmlformats.org/drawingml/2006/main">
          <a:off x="629351" y="4008284"/>
          <a:ext cx="11562649" cy="5212"/>
        </a:xfrm>
        <a:prstGeom xmlns:a="http://schemas.openxmlformats.org/drawingml/2006/main" prst="line">
          <a:avLst/>
        </a:prstGeom>
        <a:ln xmlns:a="http://schemas.openxmlformats.org/drawingml/2006/main" w="50800">
          <a:solidFill>
            <a:srgbClr val="C00000"/>
          </a:solidFill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0.33706</cdr:x>
      <cdr:y>0.13323</cdr:y>
    </cdr:from>
    <cdr:to>
      <cdr:x>0.37137</cdr:x>
      <cdr:y>0.18708</cdr:y>
    </cdr:to>
    <cdr:sp macro="" textlink="">
      <cdr:nvSpPr>
        <cdr:cNvPr id="5" name="TextBox 9"/>
        <cdr:cNvSpPr txBox="1"/>
      </cdr:nvSpPr>
      <cdr:spPr>
        <a:xfrm xmlns:a="http://schemas.openxmlformats.org/drawingml/2006/main">
          <a:off x="4109410" y="913719"/>
          <a:ext cx="418307" cy="369304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defPPr>
            <a:defRPr lang="en-US"/>
          </a:defPPr>
          <a:lvl1pPr marL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dirty="0" smtClean="0"/>
            <a:t>70</a:t>
          </a:r>
          <a:endParaRPr lang="en-US" dirty="0"/>
        </a:p>
      </cdr:txBody>
    </cdr:sp>
  </cdr:relSizeAnchor>
  <cdr:relSizeAnchor xmlns:cdr="http://schemas.openxmlformats.org/drawingml/2006/chartDrawing">
    <cdr:from>
      <cdr:x>0.34482</cdr:x>
      <cdr:y>0.12242</cdr:y>
    </cdr:from>
    <cdr:to>
      <cdr:x>0.35906</cdr:x>
      <cdr:y>0.14427</cdr:y>
    </cdr:to>
    <cdr:sp macro="" textlink="">
      <cdr:nvSpPr>
        <cdr:cNvPr id="6" name="Bent-Up Arrow 5"/>
        <cdr:cNvSpPr/>
      </cdr:nvSpPr>
      <cdr:spPr>
        <a:xfrm xmlns:a="http://schemas.openxmlformats.org/drawingml/2006/main">
          <a:off x="4204019" y="839587"/>
          <a:ext cx="173614" cy="149847"/>
        </a:xfrm>
        <a:prstGeom xmlns:a="http://schemas.openxmlformats.org/drawingml/2006/main" prst="bentUpArrow">
          <a:avLst/>
        </a:prstGeom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rot="0" spcFirstLastPara="0" vert="horz" wrap="square" lIns="91440" tIns="45720" rIns="91440" bIns="45720" numCol="1" spcCol="0" rtlCol="0" fromWordArt="0" anchor="ctr" anchorCtr="0" forceAA="0" compatLnSpc="1">
          <a:prstTxWarp prst="textNoShape">
            <a:avLst/>
          </a:prstTxWarp>
          <a:noAutofit/>
        </a:bodyPr>
        <a:lstStyle xmlns:a="http://schemas.openxmlformats.org/drawingml/2006/main">
          <a:lvl1pPr marL="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endParaRPr lang="en-US" dirty="0"/>
        </a:p>
      </cdr:txBody>
    </cdr:sp>
  </cdr:relSizeAnchor>
  <cdr:relSizeAnchor xmlns:cdr="http://schemas.openxmlformats.org/drawingml/2006/chartDrawing">
    <cdr:from>
      <cdr:x>0.32617</cdr:x>
      <cdr:y>0.09208</cdr:y>
    </cdr:from>
    <cdr:to>
      <cdr:x>0.48535</cdr:x>
      <cdr:y>0.14593</cdr:y>
    </cdr:to>
    <cdr:sp macro="" textlink="">
      <cdr:nvSpPr>
        <cdr:cNvPr id="8" name="TextBox 7"/>
        <cdr:cNvSpPr txBox="1"/>
      </cdr:nvSpPr>
      <cdr:spPr>
        <a:xfrm xmlns:a="http://schemas.openxmlformats.org/drawingml/2006/main">
          <a:off x="3976691" y="631496"/>
          <a:ext cx="1940723" cy="369303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dirty="0" smtClean="0"/>
            <a:t>Bubbler Removed</a:t>
          </a:r>
          <a:endParaRPr lang="en-US" dirty="0"/>
        </a:p>
      </cdr:txBody>
    </cdr:sp>
  </cdr:relSizeAnchor>
</c:userShapes>
</file>

<file path=ppt/drawings/drawing10.xml><?xml version="1.0" encoding="utf-8"?>
<c:userShapes xmlns:c="http://schemas.openxmlformats.org/drawingml/2006/chart">
  <cdr:relSizeAnchor xmlns:cdr="http://schemas.openxmlformats.org/drawingml/2006/chartDrawing">
    <cdr:from>
      <cdr:x>0.03248</cdr:x>
      <cdr:y>0.3706</cdr:y>
    </cdr:from>
    <cdr:to>
      <cdr:x>0.99188</cdr:x>
      <cdr:y>0.3706</cdr:y>
    </cdr:to>
    <cdr:cxnSp macro="">
      <cdr:nvCxnSpPr>
        <cdr:cNvPr id="3" name="Straight Connector 2"/>
        <cdr:cNvCxnSpPr/>
      </cdr:nvCxnSpPr>
      <cdr:spPr>
        <a:xfrm xmlns:a="http://schemas.openxmlformats.org/drawingml/2006/main" flipV="1">
          <a:off x="304427" y="1712627"/>
          <a:ext cx="8992086" cy="0"/>
        </a:xfrm>
        <a:prstGeom xmlns:a="http://schemas.openxmlformats.org/drawingml/2006/main" prst="line">
          <a:avLst/>
        </a:prstGeom>
        <a:ln xmlns:a="http://schemas.openxmlformats.org/drawingml/2006/main" w="38100"/>
      </cdr:spPr>
      <cdr:style>
        <a:lnRef xmlns:a="http://schemas.openxmlformats.org/drawingml/2006/main" idx="1">
          <a:schemeClr val="accent4"/>
        </a:lnRef>
        <a:fillRef xmlns:a="http://schemas.openxmlformats.org/drawingml/2006/main" idx="0">
          <a:schemeClr val="accent4"/>
        </a:fillRef>
        <a:effectRef xmlns:a="http://schemas.openxmlformats.org/drawingml/2006/main" idx="0">
          <a:schemeClr val="accent4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0.02436</cdr:x>
      <cdr:y>0.11205</cdr:y>
    </cdr:from>
    <cdr:to>
      <cdr:x>0.23402</cdr:x>
      <cdr:y>0.19197</cdr:y>
    </cdr:to>
    <cdr:sp macro="" textlink="">
      <cdr:nvSpPr>
        <cdr:cNvPr id="4" name="TextBox 2"/>
        <cdr:cNvSpPr txBox="1"/>
      </cdr:nvSpPr>
      <cdr:spPr>
        <a:xfrm xmlns:a="http://schemas.openxmlformats.org/drawingml/2006/main">
          <a:off x="228341" y="517811"/>
          <a:ext cx="1964988" cy="369332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defPPr>
            <a:defRPr lang="en-US"/>
          </a:defPPr>
          <a:lvl1pPr marL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dirty="0" smtClean="0"/>
            <a:t>EPA Action  Level</a:t>
          </a:r>
          <a:endParaRPr lang="en-US" dirty="0"/>
        </a:p>
      </cdr:txBody>
    </cdr:sp>
  </cdr:relSizeAnchor>
</c:userShapes>
</file>

<file path=ppt/drawings/drawing11.xml><?xml version="1.0" encoding="utf-8"?>
<c:userShapes xmlns:c="http://schemas.openxmlformats.org/drawingml/2006/chart">
  <cdr:relSizeAnchor xmlns:cdr="http://schemas.openxmlformats.org/drawingml/2006/chartDrawing">
    <cdr:from>
      <cdr:x>0.03158</cdr:x>
      <cdr:y>0.34861</cdr:y>
    </cdr:from>
    <cdr:to>
      <cdr:x>0.99098</cdr:x>
      <cdr:y>0.34861</cdr:y>
    </cdr:to>
    <cdr:cxnSp macro="">
      <cdr:nvCxnSpPr>
        <cdr:cNvPr id="3" name="Straight Connector 2"/>
        <cdr:cNvCxnSpPr/>
      </cdr:nvCxnSpPr>
      <cdr:spPr>
        <a:xfrm xmlns:a="http://schemas.openxmlformats.org/drawingml/2006/main" flipV="1">
          <a:off x="295955" y="1611022"/>
          <a:ext cx="8992072" cy="0"/>
        </a:xfrm>
        <a:prstGeom xmlns:a="http://schemas.openxmlformats.org/drawingml/2006/main" prst="line">
          <a:avLst/>
        </a:prstGeom>
        <a:ln xmlns:a="http://schemas.openxmlformats.org/drawingml/2006/main" w="38100"/>
      </cdr:spPr>
      <cdr:style>
        <a:lnRef xmlns:a="http://schemas.openxmlformats.org/drawingml/2006/main" idx="1">
          <a:schemeClr val="accent4"/>
        </a:lnRef>
        <a:fillRef xmlns:a="http://schemas.openxmlformats.org/drawingml/2006/main" idx="0">
          <a:schemeClr val="accent4"/>
        </a:fillRef>
        <a:effectRef xmlns:a="http://schemas.openxmlformats.org/drawingml/2006/main" idx="0">
          <a:schemeClr val="accent4"/>
        </a:effectRef>
        <a:fontRef xmlns:a="http://schemas.openxmlformats.org/drawingml/2006/main" idx="minor">
          <a:schemeClr val="tx1"/>
        </a:fontRef>
      </cdr:style>
    </cdr:cxnSp>
  </cdr:relSizeAnchor>
</c:userShapes>
</file>

<file path=ppt/drawings/drawing12.xml><?xml version="1.0" encoding="utf-8"?>
<c:userShapes xmlns:c="http://schemas.openxmlformats.org/drawingml/2006/chart">
  <cdr:relSizeAnchor xmlns:cdr="http://schemas.openxmlformats.org/drawingml/2006/chartDrawing">
    <cdr:from>
      <cdr:x>0.03226</cdr:x>
      <cdr:y>0.3812</cdr:y>
    </cdr:from>
    <cdr:to>
      <cdr:x>0.99166</cdr:x>
      <cdr:y>0.3812</cdr:y>
    </cdr:to>
    <cdr:cxnSp macro="">
      <cdr:nvCxnSpPr>
        <cdr:cNvPr id="3" name="Straight Connector 2"/>
        <cdr:cNvCxnSpPr/>
      </cdr:nvCxnSpPr>
      <cdr:spPr>
        <a:xfrm xmlns:a="http://schemas.openxmlformats.org/drawingml/2006/main" flipV="1">
          <a:off x="302367" y="1761584"/>
          <a:ext cx="8992086" cy="0"/>
        </a:xfrm>
        <a:prstGeom xmlns:a="http://schemas.openxmlformats.org/drawingml/2006/main" prst="line">
          <a:avLst/>
        </a:prstGeom>
        <a:ln xmlns:a="http://schemas.openxmlformats.org/drawingml/2006/main" w="38100"/>
      </cdr:spPr>
      <cdr:style>
        <a:lnRef xmlns:a="http://schemas.openxmlformats.org/drawingml/2006/main" idx="1">
          <a:schemeClr val="accent4"/>
        </a:lnRef>
        <a:fillRef xmlns:a="http://schemas.openxmlformats.org/drawingml/2006/main" idx="0">
          <a:schemeClr val="accent4"/>
        </a:fillRef>
        <a:effectRef xmlns:a="http://schemas.openxmlformats.org/drawingml/2006/main" idx="0">
          <a:schemeClr val="accent4"/>
        </a:effectRef>
        <a:fontRef xmlns:a="http://schemas.openxmlformats.org/drawingml/2006/main" idx="minor">
          <a:schemeClr val="tx1"/>
        </a:fontRef>
      </cdr:style>
    </cdr:cxnSp>
  </cdr:relSizeAnchor>
</c:userShapes>
</file>

<file path=ppt/drawings/drawing13.xml><?xml version="1.0" encoding="utf-8"?>
<c:userShapes xmlns:c="http://schemas.openxmlformats.org/drawingml/2006/chart">
  <cdr:relSizeAnchor xmlns:cdr="http://schemas.openxmlformats.org/drawingml/2006/chartDrawing">
    <cdr:from>
      <cdr:x>0.0333</cdr:x>
      <cdr:y>0.37278</cdr:y>
    </cdr:from>
    <cdr:to>
      <cdr:x>0.9927</cdr:x>
      <cdr:y>0.37278</cdr:y>
    </cdr:to>
    <cdr:cxnSp macro="">
      <cdr:nvCxnSpPr>
        <cdr:cNvPr id="3" name="Straight Connector 2"/>
        <cdr:cNvCxnSpPr/>
      </cdr:nvCxnSpPr>
      <cdr:spPr>
        <a:xfrm xmlns:a="http://schemas.openxmlformats.org/drawingml/2006/main" flipV="1">
          <a:off x="312095" y="1722673"/>
          <a:ext cx="8992086" cy="0"/>
        </a:xfrm>
        <a:prstGeom xmlns:a="http://schemas.openxmlformats.org/drawingml/2006/main" prst="line">
          <a:avLst/>
        </a:prstGeom>
        <a:ln xmlns:a="http://schemas.openxmlformats.org/drawingml/2006/main" w="38100"/>
      </cdr:spPr>
      <cdr:style>
        <a:lnRef xmlns:a="http://schemas.openxmlformats.org/drawingml/2006/main" idx="1">
          <a:schemeClr val="accent4"/>
        </a:lnRef>
        <a:fillRef xmlns:a="http://schemas.openxmlformats.org/drawingml/2006/main" idx="0">
          <a:schemeClr val="accent4"/>
        </a:fillRef>
        <a:effectRef xmlns:a="http://schemas.openxmlformats.org/drawingml/2006/main" idx="0">
          <a:schemeClr val="accent4"/>
        </a:effectRef>
        <a:fontRef xmlns:a="http://schemas.openxmlformats.org/drawingml/2006/main" idx="minor">
          <a:schemeClr val="tx1"/>
        </a:fontRef>
      </cdr:style>
    </cdr:cxnSp>
  </cdr:relSizeAnchor>
</c:userShapes>
</file>

<file path=ppt/drawings/drawing14.xml><?xml version="1.0" encoding="utf-8"?>
<c:userShapes xmlns:c="http://schemas.openxmlformats.org/drawingml/2006/chart">
  <cdr:relSizeAnchor xmlns:cdr="http://schemas.openxmlformats.org/drawingml/2006/chartDrawing">
    <cdr:from>
      <cdr:x>0.03249</cdr:x>
      <cdr:y>0.33579</cdr:y>
    </cdr:from>
    <cdr:to>
      <cdr:x>0.99189</cdr:x>
      <cdr:y>0.33579</cdr:y>
    </cdr:to>
    <cdr:cxnSp macro="">
      <cdr:nvCxnSpPr>
        <cdr:cNvPr id="3" name="Straight Connector 2"/>
        <cdr:cNvCxnSpPr/>
      </cdr:nvCxnSpPr>
      <cdr:spPr>
        <a:xfrm xmlns:a="http://schemas.openxmlformats.org/drawingml/2006/main" flipV="1">
          <a:off x="304541" y="1551755"/>
          <a:ext cx="8992072" cy="0"/>
        </a:xfrm>
        <a:prstGeom xmlns:a="http://schemas.openxmlformats.org/drawingml/2006/main" prst="line">
          <a:avLst/>
        </a:prstGeom>
        <a:ln xmlns:a="http://schemas.openxmlformats.org/drawingml/2006/main" w="38100"/>
      </cdr:spPr>
      <cdr:style>
        <a:lnRef xmlns:a="http://schemas.openxmlformats.org/drawingml/2006/main" idx="1">
          <a:schemeClr val="accent4"/>
        </a:lnRef>
        <a:fillRef xmlns:a="http://schemas.openxmlformats.org/drawingml/2006/main" idx="0">
          <a:schemeClr val="accent4"/>
        </a:fillRef>
        <a:effectRef xmlns:a="http://schemas.openxmlformats.org/drawingml/2006/main" idx="0">
          <a:schemeClr val="accent4"/>
        </a:effectRef>
        <a:fontRef xmlns:a="http://schemas.openxmlformats.org/drawingml/2006/main" idx="minor">
          <a:schemeClr val="tx1"/>
        </a:fontRef>
      </cdr:style>
    </cdr:cxnSp>
  </cdr:relSizeAnchor>
</c:userShapes>
</file>

<file path=ppt/drawings/drawing15.xml><?xml version="1.0" encoding="utf-8"?>
<c:userShapes xmlns:c="http://schemas.openxmlformats.org/drawingml/2006/chart">
  <cdr:relSizeAnchor xmlns:cdr="http://schemas.openxmlformats.org/drawingml/2006/chartDrawing">
    <cdr:from>
      <cdr:x>0.03173</cdr:x>
      <cdr:y>0.37304</cdr:y>
    </cdr:from>
    <cdr:to>
      <cdr:x>0.99113</cdr:x>
      <cdr:y>0.37304</cdr:y>
    </cdr:to>
    <cdr:cxnSp macro="">
      <cdr:nvCxnSpPr>
        <cdr:cNvPr id="3" name="Straight Connector 2"/>
        <cdr:cNvCxnSpPr/>
      </cdr:nvCxnSpPr>
      <cdr:spPr>
        <a:xfrm xmlns:a="http://schemas.openxmlformats.org/drawingml/2006/main" flipV="1">
          <a:off x="297416" y="1723911"/>
          <a:ext cx="8992086" cy="0"/>
        </a:xfrm>
        <a:prstGeom xmlns:a="http://schemas.openxmlformats.org/drawingml/2006/main" prst="line">
          <a:avLst/>
        </a:prstGeom>
        <a:ln xmlns:a="http://schemas.openxmlformats.org/drawingml/2006/main" w="38100"/>
      </cdr:spPr>
      <cdr:style>
        <a:lnRef xmlns:a="http://schemas.openxmlformats.org/drawingml/2006/main" idx="1">
          <a:schemeClr val="accent4"/>
        </a:lnRef>
        <a:fillRef xmlns:a="http://schemas.openxmlformats.org/drawingml/2006/main" idx="0">
          <a:schemeClr val="accent4"/>
        </a:fillRef>
        <a:effectRef xmlns:a="http://schemas.openxmlformats.org/drawingml/2006/main" idx="0">
          <a:schemeClr val="accent4"/>
        </a:effectRef>
        <a:fontRef xmlns:a="http://schemas.openxmlformats.org/drawingml/2006/main" idx="minor">
          <a:schemeClr val="tx1"/>
        </a:fontRef>
      </cdr:style>
    </cdr:cxnSp>
  </cdr:relSizeAnchor>
</c:userShapes>
</file>

<file path=ppt/drawings/drawing16.xml><?xml version="1.0" encoding="utf-8"?>
<c:userShapes xmlns:c="http://schemas.openxmlformats.org/drawingml/2006/chart">
  <cdr:relSizeAnchor xmlns:cdr="http://schemas.openxmlformats.org/drawingml/2006/chartDrawing">
    <cdr:from>
      <cdr:x>0.03243</cdr:x>
      <cdr:y>0.6088</cdr:y>
    </cdr:from>
    <cdr:to>
      <cdr:x>0.99183</cdr:x>
      <cdr:y>0.6088</cdr:y>
    </cdr:to>
    <cdr:cxnSp macro="">
      <cdr:nvCxnSpPr>
        <cdr:cNvPr id="3" name="Straight Connector 2"/>
        <cdr:cNvCxnSpPr/>
      </cdr:nvCxnSpPr>
      <cdr:spPr>
        <a:xfrm xmlns:a="http://schemas.openxmlformats.org/drawingml/2006/main" flipV="1">
          <a:off x="303909" y="2813394"/>
          <a:ext cx="8992072" cy="0"/>
        </a:xfrm>
        <a:prstGeom xmlns:a="http://schemas.openxmlformats.org/drawingml/2006/main" prst="line">
          <a:avLst/>
        </a:prstGeom>
        <a:ln xmlns:a="http://schemas.openxmlformats.org/drawingml/2006/main" w="38100"/>
      </cdr:spPr>
      <cdr:style>
        <a:lnRef xmlns:a="http://schemas.openxmlformats.org/drawingml/2006/main" idx="1">
          <a:schemeClr val="accent4"/>
        </a:lnRef>
        <a:fillRef xmlns:a="http://schemas.openxmlformats.org/drawingml/2006/main" idx="0">
          <a:schemeClr val="accent4"/>
        </a:fillRef>
        <a:effectRef xmlns:a="http://schemas.openxmlformats.org/drawingml/2006/main" idx="0">
          <a:schemeClr val="accent4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0.20192</cdr:x>
      <cdr:y>0.16774</cdr:y>
    </cdr:from>
    <cdr:to>
      <cdr:x>0.24655</cdr:x>
      <cdr:y>0.24766</cdr:y>
    </cdr:to>
    <cdr:sp macro="" textlink="">
      <cdr:nvSpPr>
        <cdr:cNvPr id="4" name="TextBox 14"/>
        <cdr:cNvSpPr txBox="1"/>
      </cdr:nvSpPr>
      <cdr:spPr>
        <a:xfrm xmlns:a="http://schemas.openxmlformats.org/drawingml/2006/main">
          <a:off x="1892517" y="775181"/>
          <a:ext cx="418299" cy="369328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defPPr>
            <a:defRPr lang="en-US"/>
          </a:defPPr>
          <a:lvl1pPr marL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dirty="0" smtClean="0"/>
            <a:t>35</a:t>
          </a:r>
          <a:endParaRPr lang="en-US" dirty="0"/>
        </a:p>
      </cdr:txBody>
    </cdr:sp>
  </cdr:relSizeAnchor>
  <cdr:relSizeAnchor xmlns:cdr="http://schemas.openxmlformats.org/drawingml/2006/chartDrawing">
    <cdr:from>
      <cdr:x>0.21771</cdr:x>
      <cdr:y>0.15153</cdr:y>
    </cdr:from>
    <cdr:to>
      <cdr:x>0.23624</cdr:x>
      <cdr:y>0.18396</cdr:y>
    </cdr:to>
    <cdr:sp macro="" textlink="">
      <cdr:nvSpPr>
        <cdr:cNvPr id="5" name="Bent-Up Arrow 4"/>
        <cdr:cNvSpPr/>
      </cdr:nvSpPr>
      <cdr:spPr>
        <a:xfrm xmlns:a="http://schemas.openxmlformats.org/drawingml/2006/main">
          <a:off x="2040531" y="700265"/>
          <a:ext cx="173655" cy="149832"/>
        </a:xfrm>
        <a:prstGeom xmlns:a="http://schemas.openxmlformats.org/drawingml/2006/main" prst="bentUpArrow">
          <a:avLst/>
        </a:prstGeom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rtlCol="0" anchor="ctr"/>
        <a:lstStyle xmlns:a="http://schemas.openxmlformats.org/drawingml/2006/main">
          <a:defPPr>
            <a:defRPr lang="en-US"/>
          </a:defPPr>
          <a:lvl1pPr marL="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endParaRPr lang="en-US" dirty="0"/>
        </a:p>
      </cdr:txBody>
    </cdr:sp>
  </cdr:relSizeAnchor>
</c:userShapes>
</file>

<file path=ppt/drawings/drawing17.xml><?xml version="1.0" encoding="utf-8"?>
<c:userShapes xmlns:c="http://schemas.openxmlformats.org/drawingml/2006/chart">
  <cdr:relSizeAnchor xmlns:cdr="http://schemas.openxmlformats.org/drawingml/2006/chartDrawing">
    <cdr:from>
      <cdr:x>0.03245</cdr:x>
      <cdr:y>0.37488</cdr:y>
    </cdr:from>
    <cdr:to>
      <cdr:x>0.99185</cdr:x>
      <cdr:y>0.37488</cdr:y>
    </cdr:to>
    <cdr:cxnSp macro="">
      <cdr:nvCxnSpPr>
        <cdr:cNvPr id="3" name="Straight Connector 2"/>
        <cdr:cNvCxnSpPr/>
      </cdr:nvCxnSpPr>
      <cdr:spPr>
        <a:xfrm xmlns:a="http://schemas.openxmlformats.org/drawingml/2006/main" flipV="1">
          <a:off x="304102" y="1732401"/>
          <a:ext cx="8992086" cy="0"/>
        </a:xfrm>
        <a:prstGeom xmlns:a="http://schemas.openxmlformats.org/drawingml/2006/main" prst="line">
          <a:avLst/>
        </a:prstGeom>
        <a:ln xmlns:a="http://schemas.openxmlformats.org/drawingml/2006/main" w="38100"/>
      </cdr:spPr>
      <cdr:style>
        <a:lnRef xmlns:a="http://schemas.openxmlformats.org/drawingml/2006/main" idx="1">
          <a:schemeClr val="accent4"/>
        </a:lnRef>
        <a:fillRef xmlns:a="http://schemas.openxmlformats.org/drawingml/2006/main" idx="0">
          <a:schemeClr val="accent4"/>
        </a:fillRef>
        <a:effectRef xmlns:a="http://schemas.openxmlformats.org/drawingml/2006/main" idx="0">
          <a:schemeClr val="accent4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0.98144</cdr:x>
      <cdr:y>0.13628</cdr:y>
    </cdr:from>
    <cdr:to>
      <cdr:x>0.99997</cdr:x>
      <cdr:y>0.1687</cdr:y>
    </cdr:to>
    <cdr:sp macro="" textlink="">
      <cdr:nvSpPr>
        <cdr:cNvPr id="4" name="Bent-Up Arrow 3"/>
        <cdr:cNvSpPr/>
      </cdr:nvSpPr>
      <cdr:spPr>
        <a:xfrm xmlns:a="http://schemas.openxmlformats.org/drawingml/2006/main">
          <a:off x="9198620" y="629770"/>
          <a:ext cx="173655" cy="149832"/>
        </a:xfrm>
        <a:prstGeom xmlns:a="http://schemas.openxmlformats.org/drawingml/2006/main" prst="bentUpArrow">
          <a:avLst/>
        </a:prstGeom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rot="0" spcFirstLastPara="0" vert="horz" wrap="square" lIns="91440" tIns="45720" rIns="91440" bIns="45720" numCol="1" spcCol="0" rtlCol="0" fromWordArt="0" anchor="ctr" anchorCtr="0" forceAA="0" compatLnSpc="1">
          <a:prstTxWarp prst="textNoShape">
            <a:avLst/>
          </a:prstTxWarp>
          <a:noAutofit/>
        </a:bodyPr>
        <a:lstStyle xmlns:a="http://schemas.openxmlformats.org/drawingml/2006/main">
          <a:defPPr>
            <a:defRPr lang="en-US"/>
          </a:defPPr>
          <a:lvl1pPr marL="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endParaRPr lang="en-US" dirty="0"/>
        </a:p>
      </cdr:txBody>
    </cdr:sp>
  </cdr:relSizeAnchor>
</c:userShapes>
</file>

<file path=ppt/drawings/drawing18.xml><?xml version="1.0" encoding="utf-8"?>
<c:userShapes xmlns:c="http://schemas.openxmlformats.org/drawingml/2006/chart">
  <cdr:relSizeAnchor xmlns:cdr="http://schemas.openxmlformats.org/drawingml/2006/chartDrawing">
    <cdr:from>
      <cdr:x>0.03226</cdr:x>
      <cdr:y>0.37488</cdr:y>
    </cdr:from>
    <cdr:to>
      <cdr:x>0.99166</cdr:x>
      <cdr:y>0.37488</cdr:y>
    </cdr:to>
    <cdr:cxnSp macro="">
      <cdr:nvCxnSpPr>
        <cdr:cNvPr id="3" name="Straight Connector 2"/>
        <cdr:cNvCxnSpPr/>
      </cdr:nvCxnSpPr>
      <cdr:spPr>
        <a:xfrm xmlns:a="http://schemas.openxmlformats.org/drawingml/2006/main" flipV="1">
          <a:off x="302368" y="1732401"/>
          <a:ext cx="8992086" cy="0"/>
        </a:xfrm>
        <a:prstGeom xmlns:a="http://schemas.openxmlformats.org/drawingml/2006/main" prst="line">
          <a:avLst/>
        </a:prstGeom>
        <a:ln xmlns:a="http://schemas.openxmlformats.org/drawingml/2006/main" w="38100"/>
      </cdr:spPr>
      <cdr:style>
        <a:lnRef xmlns:a="http://schemas.openxmlformats.org/drawingml/2006/main" idx="1">
          <a:schemeClr val="accent4"/>
        </a:lnRef>
        <a:fillRef xmlns:a="http://schemas.openxmlformats.org/drawingml/2006/main" idx="0">
          <a:schemeClr val="accent4"/>
        </a:fillRef>
        <a:effectRef xmlns:a="http://schemas.openxmlformats.org/drawingml/2006/main" idx="0">
          <a:schemeClr val="accent4"/>
        </a:effectRef>
        <a:fontRef xmlns:a="http://schemas.openxmlformats.org/drawingml/2006/main" idx="minor">
          <a:schemeClr val="tx1"/>
        </a:fontRef>
      </cdr:style>
    </cdr:cxnSp>
  </cdr:relSizeAnchor>
</c:userShapes>
</file>

<file path=ppt/drawings/drawing19.xml><?xml version="1.0" encoding="utf-8"?>
<c:userShapes xmlns:c="http://schemas.openxmlformats.org/drawingml/2006/chart">
  <cdr:relSizeAnchor xmlns:cdr="http://schemas.openxmlformats.org/drawingml/2006/chartDrawing">
    <cdr:from>
      <cdr:x>0.02972</cdr:x>
      <cdr:y>0.56223</cdr:y>
    </cdr:from>
    <cdr:to>
      <cdr:x>0.98912</cdr:x>
      <cdr:y>0.56223</cdr:y>
    </cdr:to>
    <cdr:cxnSp macro="">
      <cdr:nvCxnSpPr>
        <cdr:cNvPr id="3" name="Straight Connector 2"/>
        <cdr:cNvCxnSpPr/>
      </cdr:nvCxnSpPr>
      <cdr:spPr>
        <a:xfrm xmlns:a="http://schemas.openxmlformats.org/drawingml/2006/main" flipV="1">
          <a:off x="278509" y="2598185"/>
          <a:ext cx="8992073" cy="0"/>
        </a:xfrm>
        <a:prstGeom xmlns:a="http://schemas.openxmlformats.org/drawingml/2006/main" prst="line">
          <a:avLst/>
        </a:prstGeom>
        <a:ln xmlns:a="http://schemas.openxmlformats.org/drawingml/2006/main" w="38100"/>
      </cdr:spPr>
      <cdr:style>
        <a:lnRef xmlns:a="http://schemas.openxmlformats.org/drawingml/2006/main" idx="1">
          <a:schemeClr val="accent4"/>
        </a:lnRef>
        <a:fillRef xmlns:a="http://schemas.openxmlformats.org/drawingml/2006/main" idx="0">
          <a:schemeClr val="accent4"/>
        </a:fillRef>
        <a:effectRef xmlns:a="http://schemas.openxmlformats.org/drawingml/2006/main" idx="0">
          <a:schemeClr val="accent4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0.17838</cdr:x>
      <cdr:y>0.1687</cdr:y>
    </cdr:from>
    <cdr:to>
      <cdr:x>0.19691</cdr:x>
      <cdr:y>0.20112</cdr:y>
    </cdr:to>
    <cdr:sp macro="" textlink="">
      <cdr:nvSpPr>
        <cdr:cNvPr id="4" name="Bent-Up Arrow 3"/>
        <cdr:cNvSpPr/>
      </cdr:nvSpPr>
      <cdr:spPr>
        <a:xfrm xmlns:a="http://schemas.openxmlformats.org/drawingml/2006/main">
          <a:off x="1671881" y="779591"/>
          <a:ext cx="173674" cy="149819"/>
        </a:xfrm>
        <a:prstGeom xmlns:a="http://schemas.openxmlformats.org/drawingml/2006/main" prst="bentUpArrow">
          <a:avLst/>
        </a:prstGeom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rot="0" spcFirstLastPara="0" vert="horz" wrap="square" lIns="91440" tIns="45720" rIns="91440" bIns="45720" numCol="1" spcCol="0" rtlCol="0" fromWordArt="0" anchor="ctr" anchorCtr="0" forceAA="0" compatLnSpc="1">
          <a:prstTxWarp prst="textNoShape">
            <a:avLst/>
          </a:prstTxWarp>
          <a:noAutofit/>
        </a:bodyPr>
        <a:lstStyle xmlns:a="http://schemas.openxmlformats.org/drawingml/2006/main">
          <a:defPPr>
            <a:defRPr lang="en-US"/>
          </a:defPPr>
          <a:lvl1pPr marL="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endParaRPr lang="en-US" dirty="0"/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0.04059</cdr:x>
      <cdr:y>0.54485</cdr:y>
    </cdr:from>
    <cdr:to>
      <cdr:x>1</cdr:x>
      <cdr:y>0.54485</cdr:y>
    </cdr:to>
    <cdr:cxnSp macro="">
      <cdr:nvCxnSpPr>
        <cdr:cNvPr id="3" name="Straight Connector 2"/>
        <cdr:cNvCxnSpPr/>
      </cdr:nvCxnSpPr>
      <cdr:spPr>
        <a:xfrm xmlns:a="http://schemas.openxmlformats.org/drawingml/2006/main" flipV="1">
          <a:off x="380434" y="2517845"/>
          <a:ext cx="8992166" cy="0"/>
        </a:xfrm>
        <a:prstGeom xmlns:a="http://schemas.openxmlformats.org/drawingml/2006/main" prst="line">
          <a:avLst/>
        </a:prstGeom>
        <a:ln xmlns:a="http://schemas.openxmlformats.org/drawingml/2006/main" w="38100"/>
      </cdr:spPr>
      <cdr:style>
        <a:lnRef xmlns:a="http://schemas.openxmlformats.org/drawingml/2006/main" idx="1">
          <a:schemeClr val="accent4"/>
        </a:lnRef>
        <a:fillRef xmlns:a="http://schemas.openxmlformats.org/drawingml/2006/main" idx="0">
          <a:schemeClr val="accent4"/>
        </a:fillRef>
        <a:effectRef xmlns:a="http://schemas.openxmlformats.org/drawingml/2006/main" idx="0">
          <a:schemeClr val="accent4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0.58161</cdr:x>
      <cdr:y>0.18205</cdr:y>
    </cdr:from>
    <cdr:to>
      <cdr:x>0.60014</cdr:x>
      <cdr:y>0.21448</cdr:y>
    </cdr:to>
    <cdr:sp macro="" textlink="">
      <cdr:nvSpPr>
        <cdr:cNvPr id="4" name="Bent-Up Arrow 3"/>
        <cdr:cNvSpPr/>
      </cdr:nvSpPr>
      <cdr:spPr>
        <a:xfrm xmlns:a="http://schemas.openxmlformats.org/drawingml/2006/main">
          <a:off x="5451180" y="841290"/>
          <a:ext cx="173675" cy="149866"/>
        </a:xfrm>
        <a:prstGeom xmlns:a="http://schemas.openxmlformats.org/drawingml/2006/main" prst="bentUpArrow">
          <a:avLst/>
        </a:prstGeom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rot="0" spcFirstLastPara="0" vert="horz" wrap="square" lIns="91440" tIns="45720" rIns="91440" bIns="45720" numCol="1" spcCol="0" rtlCol="0" fromWordArt="0" anchor="ctr" anchorCtr="0" forceAA="0" compatLnSpc="1">
          <a:prstTxWarp prst="textNoShape">
            <a:avLst/>
          </a:prstTxWarp>
          <a:noAutofit/>
        </a:bodyPr>
        <a:lstStyle xmlns:a="http://schemas.openxmlformats.org/drawingml/2006/main">
          <a:defPPr>
            <a:defRPr lang="en-US"/>
          </a:defPPr>
          <a:lvl1pPr marL="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endParaRPr lang="en-US" dirty="0"/>
        </a:p>
      </cdr:txBody>
    </cdr:sp>
  </cdr:relSizeAnchor>
  <cdr:relSizeAnchor xmlns:cdr="http://schemas.openxmlformats.org/drawingml/2006/chartDrawing">
    <cdr:from>
      <cdr:x>0.59754</cdr:x>
      <cdr:y>0.39391</cdr:y>
    </cdr:from>
    <cdr:to>
      <cdr:x>0.80461</cdr:x>
      <cdr:y>0.47383</cdr:y>
    </cdr:to>
    <cdr:sp macro="" textlink="">
      <cdr:nvSpPr>
        <cdr:cNvPr id="5" name="TextBox 7"/>
        <cdr:cNvSpPr txBox="1"/>
      </cdr:nvSpPr>
      <cdr:spPr>
        <a:xfrm xmlns:a="http://schemas.openxmlformats.org/drawingml/2006/main">
          <a:off x="5600519" y="1820332"/>
          <a:ext cx="1940784" cy="369328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defPPr>
            <a:defRPr lang="en-US"/>
          </a:defPPr>
          <a:lvl1pPr marL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dirty="0" smtClean="0"/>
            <a:t>Bubbler Removed</a:t>
          </a:r>
          <a:endParaRPr lang="en-US" dirty="0"/>
        </a:p>
      </cdr:txBody>
    </cdr:sp>
  </cdr:relSizeAnchor>
</c:userShapes>
</file>

<file path=ppt/drawings/drawing20.xml><?xml version="1.0" encoding="utf-8"?>
<c:userShapes xmlns:c="http://schemas.openxmlformats.org/drawingml/2006/chart">
  <cdr:relSizeAnchor xmlns:cdr="http://schemas.openxmlformats.org/drawingml/2006/chartDrawing">
    <cdr:from>
      <cdr:x>0.03226</cdr:x>
      <cdr:y>0.37488</cdr:y>
    </cdr:from>
    <cdr:to>
      <cdr:x>0.99166</cdr:x>
      <cdr:y>0.37488</cdr:y>
    </cdr:to>
    <cdr:cxnSp macro="">
      <cdr:nvCxnSpPr>
        <cdr:cNvPr id="3" name="Straight Connector 2"/>
        <cdr:cNvCxnSpPr/>
      </cdr:nvCxnSpPr>
      <cdr:spPr>
        <a:xfrm xmlns:a="http://schemas.openxmlformats.org/drawingml/2006/main" flipV="1">
          <a:off x="302368" y="1732401"/>
          <a:ext cx="8992086" cy="0"/>
        </a:xfrm>
        <a:prstGeom xmlns:a="http://schemas.openxmlformats.org/drawingml/2006/main" prst="line">
          <a:avLst/>
        </a:prstGeom>
        <a:ln xmlns:a="http://schemas.openxmlformats.org/drawingml/2006/main" w="38100"/>
      </cdr:spPr>
      <cdr:style>
        <a:lnRef xmlns:a="http://schemas.openxmlformats.org/drawingml/2006/main" idx="1">
          <a:schemeClr val="accent4"/>
        </a:lnRef>
        <a:fillRef xmlns:a="http://schemas.openxmlformats.org/drawingml/2006/main" idx="0">
          <a:schemeClr val="accent4"/>
        </a:fillRef>
        <a:effectRef xmlns:a="http://schemas.openxmlformats.org/drawingml/2006/main" idx="0">
          <a:schemeClr val="accent4"/>
        </a:effectRef>
        <a:fontRef xmlns:a="http://schemas.openxmlformats.org/drawingml/2006/main" idx="minor">
          <a:schemeClr val="tx1"/>
        </a:fontRef>
      </cdr:style>
    </cdr:cxnSp>
  </cdr:relSizeAnchor>
</c:userShapes>
</file>

<file path=ppt/drawings/drawing21.xml><?xml version="1.0" encoding="utf-8"?>
<c:userShapes xmlns:c="http://schemas.openxmlformats.org/drawingml/2006/chart">
  <cdr:relSizeAnchor xmlns:cdr="http://schemas.openxmlformats.org/drawingml/2006/chartDrawing">
    <cdr:from>
      <cdr:x>0.03226</cdr:x>
      <cdr:y>0.37278</cdr:y>
    </cdr:from>
    <cdr:to>
      <cdr:x>0.99166</cdr:x>
      <cdr:y>0.37278</cdr:y>
    </cdr:to>
    <cdr:cxnSp macro="">
      <cdr:nvCxnSpPr>
        <cdr:cNvPr id="3" name="Straight Connector 2"/>
        <cdr:cNvCxnSpPr/>
      </cdr:nvCxnSpPr>
      <cdr:spPr>
        <a:xfrm xmlns:a="http://schemas.openxmlformats.org/drawingml/2006/main" flipV="1">
          <a:off x="302368" y="1722673"/>
          <a:ext cx="8992086" cy="0"/>
        </a:xfrm>
        <a:prstGeom xmlns:a="http://schemas.openxmlformats.org/drawingml/2006/main" prst="line">
          <a:avLst/>
        </a:prstGeom>
        <a:ln xmlns:a="http://schemas.openxmlformats.org/drawingml/2006/main" w="38100"/>
      </cdr:spPr>
      <cdr:style>
        <a:lnRef xmlns:a="http://schemas.openxmlformats.org/drawingml/2006/main" idx="1">
          <a:schemeClr val="accent4"/>
        </a:lnRef>
        <a:fillRef xmlns:a="http://schemas.openxmlformats.org/drawingml/2006/main" idx="0">
          <a:schemeClr val="accent4"/>
        </a:fillRef>
        <a:effectRef xmlns:a="http://schemas.openxmlformats.org/drawingml/2006/main" idx="0">
          <a:schemeClr val="accent4"/>
        </a:effectRef>
        <a:fontRef xmlns:a="http://schemas.openxmlformats.org/drawingml/2006/main" idx="minor">
          <a:schemeClr val="tx1"/>
        </a:fontRef>
      </cdr:style>
    </cdr:cxnSp>
  </cdr:relSizeAnchor>
</c:userShapes>
</file>

<file path=ppt/drawings/drawing22.xml><?xml version="1.0" encoding="utf-8"?>
<c:userShapes xmlns:c="http://schemas.openxmlformats.org/drawingml/2006/chart">
  <cdr:relSizeAnchor xmlns:cdr="http://schemas.openxmlformats.org/drawingml/2006/chartDrawing">
    <cdr:from>
      <cdr:x>0.03226</cdr:x>
      <cdr:y>0.37488</cdr:y>
    </cdr:from>
    <cdr:to>
      <cdr:x>0.99166</cdr:x>
      <cdr:y>0.37488</cdr:y>
    </cdr:to>
    <cdr:cxnSp macro="">
      <cdr:nvCxnSpPr>
        <cdr:cNvPr id="3" name="Straight Connector 2"/>
        <cdr:cNvCxnSpPr/>
      </cdr:nvCxnSpPr>
      <cdr:spPr>
        <a:xfrm xmlns:a="http://schemas.openxmlformats.org/drawingml/2006/main" flipV="1">
          <a:off x="302368" y="1732401"/>
          <a:ext cx="8992086" cy="0"/>
        </a:xfrm>
        <a:prstGeom xmlns:a="http://schemas.openxmlformats.org/drawingml/2006/main" prst="line">
          <a:avLst/>
        </a:prstGeom>
        <a:ln xmlns:a="http://schemas.openxmlformats.org/drawingml/2006/main" w="38100"/>
      </cdr:spPr>
      <cdr:style>
        <a:lnRef xmlns:a="http://schemas.openxmlformats.org/drawingml/2006/main" idx="1">
          <a:schemeClr val="accent4"/>
        </a:lnRef>
        <a:fillRef xmlns:a="http://schemas.openxmlformats.org/drawingml/2006/main" idx="0">
          <a:schemeClr val="accent4"/>
        </a:fillRef>
        <a:effectRef xmlns:a="http://schemas.openxmlformats.org/drawingml/2006/main" idx="0">
          <a:schemeClr val="accent4"/>
        </a:effectRef>
        <a:fontRef xmlns:a="http://schemas.openxmlformats.org/drawingml/2006/main" idx="minor">
          <a:schemeClr val="tx1"/>
        </a:fontRef>
      </cdr:style>
    </cdr:cxnSp>
  </cdr:relSizeAnchor>
</c:userShapes>
</file>

<file path=ppt/drawings/drawing23.xml><?xml version="1.0" encoding="utf-8"?>
<c:userShapes xmlns:c="http://schemas.openxmlformats.org/drawingml/2006/chart">
  <cdr:relSizeAnchor xmlns:cdr="http://schemas.openxmlformats.org/drawingml/2006/chartDrawing">
    <cdr:from>
      <cdr:x>0.03226</cdr:x>
      <cdr:y>0.37278</cdr:y>
    </cdr:from>
    <cdr:to>
      <cdr:x>0.99166</cdr:x>
      <cdr:y>0.37278</cdr:y>
    </cdr:to>
    <cdr:cxnSp macro="">
      <cdr:nvCxnSpPr>
        <cdr:cNvPr id="3" name="Straight Connector 2"/>
        <cdr:cNvCxnSpPr/>
      </cdr:nvCxnSpPr>
      <cdr:spPr>
        <a:xfrm xmlns:a="http://schemas.openxmlformats.org/drawingml/2006/main" flipV="1">
          <a:off x="302368" y="1722673"/>
          <a:ext cx="8992086" cy="0"/>
        </a:xfrm>
        <a:prstGeom xmlns:a="http://schemas.openxmlformats.org/drawingml/2006/main" prst="line">
          <a:avLst/>
        </a:prstGeom>
        <a:ln xmlns:a="http://schemas.openxmlformats.org/drawingml/2006/main" w="38100"/>
      </cdr:spPr>
      <cdr:style>
        <a:lnRef xmlns:a="http://schemas.openxmlformats.org/drawingml/2006/main" idx="1">
          <a:schemeClr val="accent4"/>
        </a:lnRef>
        <a:fillRef xmlns:a="http://schemas.openxmlformats.org/drawingml/2006/main" idx="0">
          <a:schemeClr val="accent4"/>
        </a:fillRef>
        <a:effectRef xmlns:a="http://schemas.openxmlformats.org/drawingml/2006/main" idx="0">
          <a:schemeClr val="accent4"/>
        </a:effectRef>
        <a:fontRef xmlns:a="http://schemas.openxmlformats.org/drawingml/2006/main" idx="minor">
          <a:schemeClr val="tx1"/>
        </a:fontRef>
      </cdr:style>
    </cdr:cxnSp>
  </cdr:relSizeAnchor>
</c:userShapes>
</file>

<file path=ppt/drawings/drawing24.xml><?xml version="1.0" encoding="utf-8"?>
<c:userShapes xmlns:c="http://schemas.openxmlformats.org/drawingml/2006/chart">
  <cdr:relSizeAnchor xmlns:cdr="http://schemas.openxmlformats.org/drawingml/2006/chartDrawing">
    <cdr:from>
      <cdr:x>0.03226</cdr:x>
      <cdr:y>0.37278</cdr:y>
    </cdr:from>
    <cdr:to>
      <cdr:x>0.99166</cdr:x>
      <cdr:y>0.37278</cdr:y>
    </cdr:to>
    <cdr:cxnSp macro="">
      <cdr:nvCxnSpPr>
        <cdr:cNvPr id="3" name="Straight Connector 2"/>
        <cdr:cNvCxnSpPr/>
      </cdr:nvCxnSpPr>
      <cdr:spPr>
        <a:xfrm xmlns:a="http://schemas.openxmlformats.org/drawingml/2006/main" flipV="1">
          <a:off x="302368" y="1722673"/>
          <a:ext cx="8992086" cy="0"/>
        </a:xfrm>
        <a:prstGeom xmlns:a="http://schemas.openxmlformats.org/drawingml/2006/main" prst="line">
          <a:avLst/>
        </a:prstGeom>
        <a:ln xmlns:a="http://schemas.openxmlformats.org/drawingml/2006/main" w="38100"/>
      </cdr:spPr>
      <cdr:style>
        <a:lnRef xmlns:a="http://schemas.openxmlformats.org/drawingml/2006/main" idx="1">
          <a:schemeClr val="accent4"/>
        </a:lnRef>
        <a:fillRef xmlns:a="http://schemas.openxmlformats.org/drawingml/2006/main" idx="0">
          <a:schemeClr val="accent4"/>
        </a:fillRef>
        <a:effectRef xmlns:a="http://schemas.openxmlformats.org/drawingml/2006/main" idx="0">
          <a:schemeClr val="accent4"/>
        </a:effectRef>
        <a:fontRef xmlns:a="http://schemas.openxmlformats.org/drawingml/2006/main" idx="minor">
          <a:schemeClr val="tx1"/>
        </a:fontRef>
      </cdr:style>
    </cdr:cxnSp>
  </cdr:relSizeAnchor>
</c:userShapes>
</file>

<file path=ppt/drawings/drawing25.xml><?xml version="1.0" encoding="utf-8"?>
<c:userShapes xmlns:c="http://schemas.openxmlformats.org/drawingml/2006/chart">
  <cdr:relSizeAnchor xmlns:cdr="http://schemas.openxmlformats.org/drawingml/2006/chartDrawing">
    <cdr:from>
      <cdr:x>0.03248</cdr:x>
      <cdr:y>0.3706</cdr:y>
    </cdr:from>
    <cdr:to>
      <cdr:x>0.99188</cdr:x>
      <cdr:y>0.3706</cdr:y>
    </cdr:to>
    <cdr:cxnSp macro="">
      <cdr:nvCxnSpPr>
        <cdr:cNvPr id="3" name="Straight Connector 2"/>
        <cdr:cNvCxnSpPr/>
      </cdr:nvCxnSpPr>
      <cdr:spPr>
        <a:xfrm xmlns:a="http://schemas.openxmlformats.org/drawingml/2006/main" flipV="1">
          <a:off x="304427" y="1712627"/>
          <a:ext cx="8992086" cy="0"/>
        </a:xfrm>
        <a:prstGeom xmlns:a="http://schemas.openxmlformats.org/drawingml/2006/main" prst="line">
          <a:avLst/>
        </a:prstGeom>
        <a:ln xmlns:a="http://schemas.openxmlformats.org/drawingml/2006/main" w="38100"/>
      </cdr:spPr>
      <cdr:style>
        <a:lnRef xmlns:a="http://schemas.openxmlformats.org/drawingml/2006/main" idx="1">
          <a:schemeClr val="accent4"/>
        </a:lnRef>
        <a:fillRef xmlns:a="http://schemas.openxmlformats.org/drawingml/2006/main" idx="0">
          <a:schemeClr val="accent4"/>
        </a:fillRef>
        <a:effectRef xmlns:a="http://schemas.openxmlformats.org/drawingml/2006/main" idx="0">
          <a:schemeClr val="accent4"/>
        </a:effectRef>
        <a:fontRef xmlns:a="http://schemas.openxmlformats.org/drawingml/2006/main" idx="minor">
          <a:schemeClr val="tx1"/>
        </a:fontRef>
      </cdr:style>
    </cdr:cxnSp>
  </cdr:relSizeAnchor>
</c:userShapes>
</file>

<file path=ppt/drawings/drawing26.xml><?xml version="1.0" encoding="utf-8"?>
<c:userShapes xmlns:c="http://schemas.openxmlformats.org/drawingml/2006/chart">
  <cdr:relSizeAnchor xmlns:cdr="http://schemas.openxmlformats.org/drawingml/2006/chartDrawing">
    <cdr:from>
      <cdr:x>0.03248</cdr:x>
      <cdr:y>0.3706</cdr:y>
    </cdr:from>
    <cdr:to>
      <cdr:x>0.99188</cdr:x>
      <cdr:y>0.3706</cdr:y>
    </cdr:to>
    <cdr:cxnSp macro="">
      <cdr:nvCxnSpPr>
        <cdr:cNvPr id="3" name="Straight Connector 2"/>
        <cdr:cNvCxnSpPr/>
      </cdr:nvCxnSpPr>
      <cdr:spPr>
        <a:xfrm xmlns:a="http://schemas.openxmlformats.org/drawingml/2006/main" flipV="1">
          <a:off x="304427" y="1712627"/>
          <a:ext cx="8992086" cy="0"/>
        </a:xfrm>
        <a:prstGeom xmlns:a="http://schemas.openxmlformats.org/drawingml/2006/main" prst="line">
          <a:avLst/>
        </a:prstGeom>
        <a:ln xmlns:a="http://schemas.openxmlformats.org/drawingml/2006/main" w="38100"/>
      </cdr:spPr>
      <cdr:style>
        <a:lnRef xmlns:a="http://schemas.openxmlformats.org/drawingml/2006/main" idx="1">
          <a:schemeClr val="accent4"/>
        </a:lnRef>
        <a:fillRef xmlns:a="http://schemas.openxmlformats.org/drawingml/2006/main" idx="0">
          <a:schemeClr val="accent4"/>
        </a:fillRef>
        <a:effectRef xmlns:a="http://schemas.openxmlformats.org/drawingml/2006/main" idx="0">
          <a:schemeClr val="accent4"/>
        </a:effectRef>
        <a:fontRef xmlns:a="http://schemas.openxmlformats.org/drawingml/2006/main" idx="minor">
          <a:schemeClr val="tx1"/>
        </a:fontRef>
      </cdr:style>
    </cdr:cxn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0.03248</cdr:x>
      <cdr:y>0.3706</cdr:y>
    </cdr:from>
    <cdr:to>
      <cdr:x>0.99188</cdr:x>
      <cdr:y>0.3706</cdr:y>
    </cdr:to>
    <cdr:cxnSp macro="">
      <cdr:nvCxnSpPr>
        <cdr:cNvPr id="3" name="Straight Connector 2"/>
        <cdr:cNvCxnSpPr/>
      </cdr:nvCxnSpPr>
      <cdr:spPr>
        <a:xfrm xmlns:a="http://schemas.openxmlformats.org/drawingml/2006/main" flipV="1">
          <a:off x="304427" y="1712627"/>
          <a:ext cx="8992086" cy="0"/>
        </a:xfrm>
        <a:prstGeom xmlns:a="http://schemas.openxmlformats.org/drawingml/2006/main" prst="line">
          <a:avLst/>
        </a:prstGeom>
        <a:ln xmlns:a="http://schemas.openxmlformats.org/drawingml/2006/main" w="38100"/>
      </cdr:spPr>
      <cdr:style>
        <a:lnRef xmlns:a="http://schemas.openxmlformats.org/drawingml/2006/main" idx="1">
          <a:schemeClr val="accent4"/>
        </a:lnRef>
        <a:fillRef xmlns:a="http://schemas.openxmlformats.org/drawingml/2006/main" idx="0">
          <a:schemeClr val="accent4"/>
        </a:fillRef>
        <a:effectRef xmlns:a="http://schemas.openxmlformats.org/drawingml/2006/main" idx="0">
          <a:schemeClr val="accent4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0.03158</cdr:x>
      <cdr:y>0.16723</cdr:y>
    </cdr:from>
    <cdr:to>
      <cdr:x>0.99098</cdr:x>
      <cdr:y>0.16723</cdr:y>
    </cdr:to>
    <cdr:cxnSp macro="">
      <cdr:nvCxnSpPr>
        <cdr:cNvPr id="4" name="Straight Connector 3"/>
        <cdr:cNvCxnSpPr/>
      </cdr:nvCxnSpPr>
      <cdr:spPr>
        <a:xfrm xmlns:a="http://schemas.openxmlformats.org/drawingml/2006/main" flipV="1">
          <a:off x="295956" y="772822"/>
          <a:ext cx="8992072" cy="0"/>
        </a:xfrm>
        <a:prstGeom xmlns:a="http://schemas.openxmlformats.org/drawingml/2006/main" prst="line">
          <a:avLst/>
        </a:prstGeom>
        <a:ln xmlns:a="http://schemas.openxmlformats.org/drawingml/2006/main" w="38100"/>
      </cdr:spPr>
      <cdr:style>
        <a:lnRef xmlns:a="http://schemas.openxmlformats.org/drawingml/2006/main" idx="1">
          <a:schemeClr val="accent4"/>
        </a:lnRef>
        <a:fillRef xmlns:a="http://schemas.openxmlformats.org/drawingml/2006/main" idx="0">
          <a:schemeClr val="accent4"/>
        </a:fillRef>
        <a:effectRef xmlns:a="http://schemas.openxmlformats.org/drawingml/2006/main" idx="0">
          <a:schemeClr val="accent4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0.02436</cdr:x>
      <cdr:y>0.10538</cdr:y>
    </cdr:from>
    <cdr:to>
      <cdr:x>0.23402</cdr:x>
      <cdr:y>0.1853</cdr:y>
    </cdr:to>
    <cdr:sp macro="" textlink="">
      <cdr:nvSpPr>
        <cdr:cNvPr id="5" name="TextBox 2"/>
        <cdr:cNvSpPr txBox="1"/>
      </cdr:nvSpPr>
      <cdr:spPr>
        <a:xfrm xmlns:a="http://schemas.openxmlformats.org/drawingml/2006/main">
          <a:off x="228341" y="486982"/>
          <a:ext cx="1964988" cy="369332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defPPr>
            <a:defRPr lang="en-US"/>
          </a:defPPr>
          <a:lvl1pPr marL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dirty="0" smtClean="0"/>
            <a:t>EPA Action  Level</a:t>
          </a:r>
          <a:endParaRPr lang="en-US" dirty="0"/>
        </a:p>
      </cdr:txBody>
    </cdr:sp>
  </cdr:relSizeAnchor>
</c:userShapes>
</file>

<file path=ppt/drawings/drawing4.xml><?xml version="1.0" encoding="utf-8"?>
<c:userShapes xmlns:c="http://schemas.openxmlformats.org/drawingml/2006/chart">
  <cdr:relSizeAnchor xmlns:cdr="http://schemas.openxmlformats.org/drawingml/2006/chartDrawing">
    <cdr:from>
      <cdr:x>0.03248</cdr:x>
      <cdr:y>0.3706</cdr:y>
    </cdr:from>
    <cdr:to>
      <cdr:x>0.99188</cdr:x>
      <cdr:y>0.3706</cdr:y>
    </cdr:to>
    <cdr:cxnSp macro="">
      <cdr:nvCxnSpPr>
        <cdr:cNvPr id="3" name="Straight Connector 2"/>
        <cdr:cNvCxnSpPr/>
      </cdr:nvCxnSpPr>
      <cdr:spPr>
        <a:xfrm xmlns:a="http://schemas.openxmlformats.org/drawingml/2006/main" flipV="1">
          <a:off x="304427" y="1712627"/>
          <a:ext cx="8992086" cy="0"/>
        </a:xfrm>
        <a:prstGeom xmlns:a="http://schemas.openxmlformats.org/drawingml/2006/main" prst="line">
          <a:avLst/>
        </a:prstGeom>
        <a:ln xmlns:a="http://schemas.openxmlformats.org/drawingml/2006/main" w="38100"/>
      </cdr:spPr>
      <cdr:style>
        <a:lnRef xmlns:a="http://schemas.openxmlformats.org/drawingml/2006/main" idx="1">
          <a:schemeClr val="accent4"/>
        </a:lnRef>
        <a:fillRef xmlns:a="http://schemas.openxmlformats.org/drawingml/2006/main" idx="0">
          <a:schemeClr val="accent4"/>
        </a:fillRef>
        <a:effectRef xmlns:a="http://schemas.openxmlformats.org/drawingml/2006/main" idx="0">
          <a:schemeClr val="accent4"/>
        </a:effectRef>
        <a:fontRef xmlns:a="http://schemas.openxmlformats.org/drawingml/2006/main" idx="minor">
          <a:schemeClr val="tx1"/>
        </a:fontRef>
      </cdr:style>
    </cdr:cxnSp>
  </cdr:relSizeAnchor>
</c:userShapes>
</file>

<file path=ppt/drawings/drawing5.xml><?xml version="1.0" encoding="utf-8"?>
<c:userShapes xmlns:c="http://schemas.openxmlformats.org/drawingml/2006/chart">
  <cdr:relSizeAnchor xmlns:cdr="http://schemas.openxmlformats.org/drawingml/2006/chartDrawing">
    <cdr:from>
      <cdr:x>0.03335</cdr:x>
      <cdr:y>0.35479</cdr:y>
    </cdr:from>
    <cdr:to>
      <cdr:x>0.99275</cdr:x>
      <cdr:y>0.35479</cdr:y>
    </cdr:to>
    <cdr:cxnSp macro="">
      <cdr:nvCxnSpPr>
        <cdr:cNvPr id="3" name="Straight Connector 2"/>
        <cdr:cNvCxnSpPr/>
      </cdr:nvCxnSpPr>
      <cdr:spPr>
        <a:xfrm xmlns:a="http://schemas.openxmlformats.org/drawingml/2006/main" flipV="1">
          <a:off x="312607" y="1639549"/>
          <a:ext cx="8992072" cy="0"/>
        </a:xfrm>
        <a:prstGeom xmlns:a="http://schemas.openxmlformats.org/drawingml/2006/main" prst="line">
          <a:avLst/>
        </a:prstGeom>
        <a:ln xmlns:a="http://schemas.openxmlformats.org/drawingml/2006/main" w="38100"/>
      </cdr:spPr>
      <cdr:style>
        <a:lnRef xmlns:a="http://schemas.openxmlformats.org/drawingml/2006/main" idx="1">
          <a:schemeClr val="accent4"/>
        </a:lnRef>
        <a:fillRef xmlns:a="http://schemas.openxmlformats.org/drawingml/2006/main" idx="0">
          <a:schemeClr val="accent4"/>
        </a:fillRef>
        <a:effectRef xmlns:a="http://schemas.openxmlformats.org/drawingml/2006/main" idx="0">
          <a:schemeClr val="accent4"/>
        </a:effectRef>
        <a:fontRef xmlns:a="http://schemas.openxmlformats.org/drawingml/2006/main" idx="minor">
          <a:schemeClr val="tx1"/>
        </a:fontRef>
      </cdr:style>
    </cdr:cxnSp>
  </cdr:relSizeAnchor>
</c:userShapes>
</file>

<file path=ppt/drawings/drawing6.xml><?xml version="1.0" encoding="utf-8"?>
<c:userShapes xmlns:c="http://schemas.openxmlformats.org/drawingml/2006/chart">
  <cdr:relSizeAnchor xmlns:cdr="http://schemas.openxmlformats.org/drawingml/2006/chartDrawing">
    <cdr:from>
      <cdr:x>0.03157</cdr:x>
      <cdr:y>0.57058</cdr:y>
    </cdr:from>
    <cdr:to>
      <cdr:x>0.99097</cdr:x>
      <cdr:y>0.57058</cdr:y>
    </cdr:to>
    <cdr:cxnSp macro="">
      <cdr:nvCxnSpPr>
        <cdr:cNvPr id="3" name="Straight Connector 2"/>
        <cdr:cNvCxnSpPr/>
      </cdr:nvCxnSpPr>
      <cdr:spPr>
        <a:xfrm xmlns:a="http://schemas.openxmlformats.org/drawingml/2006/main" flipV="1">
          <a:off x="295861" y="2636749"/>
          <a:ext cx="8992072" cy="0"/>
        </a:xfrm>
        <a:prstGeom xmlns:a="http://schemas.openxmlformats.org/drawingml/2006/main" prst="line">
          <a:avLst/>
        </a:prstGeom>
        <a:ln xmlns:a="http://schemas.openxmlformats.org/drawingml/2006/main" w="38100"/>
      </cdr:spPr>
      <cdr:style>
        <a:lnRef xmlns:a="http://schemas.openxmlformats.org/drawingml/2006/main" idx="1">
          <a:schemeClr val="accent4"/>
        </a:lnRef>
        <a:fillRef xmlns:a="http://schemas.openxmlformats.org/drawingml/2006/main" idx="0">
          <a:schemeClr val="accent4"/>
        </a:fillRef>
        <a:effectRef xmlns:a="http://schemas.openxmlformats.org/drawingml/2006/main" idx="0">
          <a:schemeClr val="accent4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0.58373</cdr:x>
      <cdr:y>0.1596</cdr:y>
    </cdr:from>
    <cdr:to>
      <cdr:x>0.62836</cdr:x>
      <cdr:y>0.23952</cdr:y>
    </cdr:to>
    <cdr:sp macro="" textlink="">
      <cdr:nvSpPr>
        <cdr:cNvPr id="4" name="TextBox 9"/>
        <cdr:cNvSpPr txBox="1"/>
      </cdr:nvSpPr>
      <cdr:spPr>
        <a:xfrm xmlns:a="http://schemas.openxmlformats.org/drawingml/2006/main">
          <a:off x="5471075" y="737563"/>
          <a:ext cx="418299" cy="369328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defPPr>
            <a:defRPr lang="en-US"/>
          </a:defPPr>
          <a:lvl1pPr marL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dirty="0" smtClean="0"/>
            <a:t>31</a:t>
          </a:r>
          <a:endParaRPr lang="en-US" dirty="0"/>
        </a:p>
      </cdr:txBody>
    </cdr:sp>
  </cdr:relSizeAnchor>
  <cdr:relSizeAnchor xmlns:cdr="http://schemas.openxmlformats.org/drawingml/2006/chartDrawing">
    <cdr:from>
      <cdr:x>0.59635</cdr:x>
      <cdr:y>0.68736</cdr:y>
    </cdr:from>
    <cdr:to>
      <cdr:x>0.61488</cdr:x>
      <cdr:y>0.71979</cdr:y>
    </cdr:to>
    <cdr:sp macro="" textlink="">
      <cdr:nvSpPr>
        <cdr:cNvPr id="6" name="Bent-Up Arrow 5"/>
        <cdr:cNvSpPr/>
      </cdr:nvSpPr>
      <cdr:spPr>
        <a:xfrm xmlns:a="http://schemas.openxmlformats.org/drawingml/2006/main" flipV="1">
          <a:off x="5589377" y="3176459"/>
          <a:ext cx="173675" cy="149866"/>
        </a:xfrm>
        <a:prstGeom xmlns:a="http://schemas.openxmlformats.org/drawingml/2006/main" prst="bentUpArrow">
          <a:avLst/>
        </a:prstGeom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rot="0" spcFirstLastPara="0" vert="horz" wrap="square" lIns="91440" tIns="45720" rIns="91440" bIns="45720" numCol="1" spcCol="0" rtlCol="0" fromWordArt="0" anchor="ctr" anchorCtr="0" forceAA="0" compatLnSpc="1">
          <a:prstTxWarp prst="textNoShape">
            <a:avLst/>
          </a:prstTxWarp>
          <a:noAutofit/>
        </a:bodyPr>
        <a:lstStyle xmlns:a="http://schemas.openxmlformats.org/drawingml/2006/main">
          <a:lvl1pPr marL="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endParaRPr lang="en-US" dirty="0"/>
        </a:p>
      </cdr:txBody>
    </cdr:sp>
  </cdr:relSizeAnchor>
  <cdr:relSizeAnchor xmlns:cdr="http://schemas.openxmlformats.org/drawingml/2006/chartDrawing">
    <cdr:from>
      <cdr:x>0.54449</cdr:x>
      <cdr:y>0.61779</cdr:y>
    </cdr:from>
    <cdr:to>
      <cdr:x>0.74265</cdr:x>
      <cdr:y>0.69771</cdr:y>
    </cdr:to>
    <cdr:sp macro="" textlink="">
      <cdr:nvSpPr>
        <cdr:cNvPr id="7" name="TextBox 7"/>
        <cdr:cNvSpPr txBox="1"/>
      </cdr:nvSpPr>
      <cdr:spPr>
        <a:xfrm xmlns:a="http://schemas.openxmlformats.org/drawingml/2006/main">
          <a:off x="5103293" y="2854932"/>
          <a:ext cx="1857261" cy="369332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defPPr>
            <a:defRPr lang="en-US"/>
          </a:defPPr>
          <a:lvl1pPr marL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dirty="0" smtClean="0"/>
            <a:t>Retested Result</a:t>
          </a:r>
          <a:endParaRPr lang="en-US" dirty="0"/>
        </a:p>
      </cdr:txBody>
    </cdr:sp>
  </cdr:relSizeAnchor>
</c:userShapes>
</file>

<file path=ppt/drawings/drawing7.xml><?xml version="1.0" encoding="utf-8"?>
<c:userShapes xmlns:c="http://schemas.openxmlformats.org/drawingml/2006/chart">
  <cdr:relSizeAnchor xmlns:cdr="http://schemas.openxmlformats.org/drawingml/2006/chartDrawing">
    <cdr:from>
      <cdr:x>0.03226</cdr:x>
      <cdr:y>0.36857</cdr:y>
    </cdr:from>
    <cdr:to>
      <cdr:x>0.99166</cdr:x>
      <cdr:y>0.36857</cdr:y>
    </cdr:to>
    <cdr:cxnSp macro="">
      <cdr:nvCxnSpPr>
        <cdr:cNvPr id="3" name="Straight Connector 2"/>
        <cdr:cNvCxnSpPr/>
      </cdr:nvCxnSpPr>
      <cdr:spPr>
        <a:xfrm xmlns:a="http://schemas.openxmlformats.org/drawingml/2006/main" flipV="1">
          <a:off x="302368" y="1703218"/>
          <a:ext cx="8992086" cy="0"/>
        </a:xfrm>
        <a:prstGeom xmlns:a="http://schemas.openxmlformats.org/drawingml/2006/main" prst="line">
          <a:avLst/>
        </a:prstGeom>
        <a:ln xmlns:a="http://schemas.openxmlformats.org/drawingml/2006/main" w="38100"/>
      </cdr:spPr>
      <cdr:style>
        <a:lnRef xmlns:a="http://schemas.openxmlformats.org/drawingml/2006/main" idx="1">
          <a:schemeClr val="accent4"/>
        </a:lnRef>
        <a:fillRef xmlns:a="http://schemas.openxmlformats.org/drawingml/2006/main" idx="0">
          <a:schemeClr val="accent4"/>
        </a:fillRef>
        <a:effectRef xmlns:a="http://schemas.openxmlformats.org/drawingml/2006/main" idx="0">
          <a:schemeClr val="accent4"/>
        </a:effectRef>
        <a:fontRef xmlns:a="http://schemas.openxmlformats.org/drawingml/2006/main" idx="minor">
          <a:schemeClr val="tx1"/>
        </a:fontRef>
      </cdr:style>
    </cdr:cxnSp>
  </cdr:relSizeAnchor>
</c:userShapes>
</file>

<file path=ppt/drawings/drawing8.xml><?xml version="1.0" encoding="utf-8"?>
<c:userShapes xmlns:c="http://schemas.openxmlformats.org/drawingml/2006/chart">
  <cdr:relSizeAnchor xmlns:cdr="http://schemas.openxmlformats.org/drawingml/2006/chartDrawing">
    <cdr:from>
      <cdr:x>0.03248</cdr:x>
      <cdr:y>0.3706</cdr:y>
    </cdr:from>
    <cdr:to>
      <cdr:x>0.99188</cdr:x>
      <cdr:y>0.3706</cdr:y>
    </cdr:to>
    <cdr:cxnSp macro="">
      <cdr:nvCxnSpPr>
        <cdr:cNvPr id="3" name="Straight Connector 2"/>
        <cdr:cNvCxnSpPr/>
      </cdr:nvCxnSpPr>
      <cdr:spPr>
        <a:xfrm xmlns:a="http://schemas.openxmlformats.org/drawingml/2006/main" flipV="1">
          <a:off x="304427" y="1712627"/>
          <a:ext cx="8992086" cy="0"/>
        </a:xfrm>
        <a:prstGeom xmlns:a="http://schemas.openxmlformats.org/drawingml/2006/main" prst="line">
          <a:avLst/>
        </a:prstGeom>
        <a:ln xmlns:a="http://schemas.openxmlformats.org/drawingml/2006/main" w="38100"/>
      </cdr:spPr>
      <cdr:style>
        <a:lnRef xmlns:a="http://schemas.openxmlformats.org/drawingml/2006/main" idx="1">
          <a:schemeClr val="accent4"/>
        </a:lnRef>
        <a:fillRef xmlns:a="http://schemas.openxmlformats.org/drawingml/2006/main" idx="0">
          <a:schemeClr val="accent4"/>
        </a:fillRef>
        <a:effectRef xmlns:a="http://schemas.openxmlformats.org/drawingml/2006/main" idx="0">
          <a:schemeClr val="accent4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0.03069</cdr:x>
      <cdr:y>0.16907</cdr:y>
    </cdr:from>
    <cdr:to>
      <cdr:x>0.99009</cdr:x>
      <cdr:y>0.16907</cdr:y>
    </cdr:to>
    <cdr:cxnSp macro="">
      <cdr:nvCxnSpPr>
        <cdr:cNvPr id="4" name="Straight Connector 3"/>
        <cdr:cNvCxnSpPr/>
      </cdr:nvCxnSpPr>
      <cdr:spPr>
        <a:xfrm xmlns:a="http://schemas.openxmlformats.org/drawingml/2006/main" flipV="1">
          <a:off x="287608" y="781289"/>
          <a:ext cx="8992072" cy="0"/>
        </a:xfrm>
        <a:prstGeom xmlns:a="http://schemas.openxmlformats.org/drawingml/2006/main" prst="line">
          <a:avLst/>
        </a:prstGeom>
        <a:ln xmlns:a="http://schemas.openxmlformats.org/drawingml/2006/main" w="38100"/>
      </cdr:spPr>
      <cdr:style>
        <a:lnRef xmlns:a="http://schemas.openxmlformats.org/drawingml/2006/main" idx="1">
          <a:schemeClr val="accent4"/>
        </a:lnRef>
        <a:fillRef xmlns:a="http://schemas.openxmlformats.org/drawingml/2006/main" idx="0">
          <a:schemeClr val="accent4"/>
        </a:fillRef>
        <a:effectRef xmlns:a="http://schemas.openxmlformats.org/drawingml/2006/main" idx="0">
          <a:schemeClr val="accent4"/>
        </a:effectRef>
        <a:fontRef xmlns:a="http://schemas.openxmlformats.org/drawingml/2006/main" idx="minor">
          <a:schemeClr val="tx1"/>
        </a:fontRef>
      </cdr:style>
    </cdr:cxnSp>
  </cdr:relSizeAnchor>
</c:userShapes>
</file>

<file path=ppt/drawings/drawing9.xml><?xml version="1.0" encoding="utf-8"?>
<c:userShapes xmlns:c="http://schemas.openxmlformats.org/drawingml/2006/chart">
  <cdr:relSizeAnchor xmlns:cdr="http://schemas.openxmlformats.org/drawingml/2006/chartDrawing">
    <cdr:from>
      <cdr:x>0.03248</cdr:x>
      <cdr:y>0.3706</cdr:y>
    </cdr:from>
    <cdr:to>
      <cdr:x>0.99188</cdr:x>
      <cdr:y>0.3706</cdr:y>
    </cdr:to>
    <cdr:cxnSp macro="">
      <cdr:nvCxnSpPr>
        <cdr:cNvPr id="3" name="Straight Connector 2"/>
        <cdr:cNvCxnSpPr/>
      </cdr:nvCxnSpPr>
      <cdr:spPr>
        <a:xfrm xmlns:a="http://schemas.openxmlformats.org/drawingml/2006/main" flipV="1">
          <a:off x="304427" y="1712627"/>
          <a:ext cx="8992086" cy="0"/>
        </a:xfrm>
        <a:prstGeom xmlns:a="http://schemas.openxmlformats.org/drawingml/2006/main" prst="line">
          <a:avLst/>
        </a:prstGeom>
        <a:ln xmlns:a="http://schemas.openxmlformats.org/drawingml/2006/main" w="38100"/>
      </cdr:spPr>
      <cdr:style>
        <a:lnRef xmlns:a="http://schemas.openxmlformats.org/drawingml/2006/main" idx="1">
          <a:schemeClr val="accent4"/>
        </a:lnRef>
        <a:fillRef xmlns:a="http://schemas.openxmlformats.org/drawingml/2006/main" idx="0">
          <a:schemeClr val="accent4"/>
        </a:fillRef>
        <a:effectRef xmlns:a="http://schemas.openxmlformats.org/drawingml/2006/main" idx="0">
          <a:schemeClr val="accent4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0.02436</cdr:x>
      <cdr:y>0.11205</cdr:y>
    </cdr:from>
    <cdr:to>
      <cdr:x>0.23402</cdr:x>
      <cdr:y>0.19197</cdr:y>
    </cdr:to>
    <cdr:sp macro="" textlink="">
      <cdr:nvSpPr>
        <cdr:cNvPr id="4" name="TextBox 2"/>
        <cdr:cNvSpPr txBox="1"/>
      </cdr:nvSpPr>
      <cdr:spPr>
        <a:xfrm xmlns:a="http://schemas.openxmlformats.org/drawingml/2006/main">
          <a:off x="228341" y="517811"/>
          <a:ext cx="1964988" cy="369332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defPPr>
            <a:defRPr lang="en-US"/>
          </a:defPPr>
          <a:lvl1pPr marL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dirty="0" smtClean="0"/>
            <a:t>EPA Action  Level</a:t>
          </a:r>
          <a:endParaRPr lang="en-US" dirty="0"/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0E08F2E-5F06-4CE2-A139-452A1382A6F0}" type="datetimeFigureOut">
              <a:rPr lang="en-US"/>
              <a:t>7/24/2019</a:t>
            </a:fld>
            <a:endParaRPr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828588A-5C4E-401A-AECC-B6F63A9DE965}" type="slidenum">
              <a:rPr/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05997978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A4C5DC6-1594-414D-9341-ABA08739246C}" type="datetimeFigureOut">
              <a:rPr lang="en-US"/>
              <a:t>7/24/2019</a:t>
            </a:fld>
            <a:endParaRPr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/>
              <a:t>Click to edit Master text styles</a:t>
            </a:r>
          </a:p>
          <a:p>
            <a:pPr lvl="1"/>
            <a:r>
              <a:rPr/>
              <a:t>Second level</a:t>
            </a:r>
          </a:p>
          <a:p>
            <a:pPr lvl="2"/>
            <a:r>
              <a:rPr/>
              <a:t>Third level</a:t>
            </a:r>
          </a:p>
          <a:p>
            <a:pPr lvl="3"/>
            <a:r>
              <a:rPr/>
              <a:t>Fourth level</a:t>
            </a:r>
          </a:p>
          <a:p>
            <a:pPr lvl="4"/>
            <a:r>
              <a:rPr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7542409-6A04-4DC6-AC3A-D3758287A8F2}" type="slidenum">
              <a:rPr/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54115059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542409-6A04-4DC6-AC3A-D3758287A8F2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1807191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542409-6A04-4DC6-AC3A-D3758287A8F2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7136288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1600200" y="0"/>
            <a:ext cx="5029200" cy="59436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777" y="3019706"/>
            <a:ext cx="4846320" cy="2387600"/>
          </a:xfrm>
        </p:spPr>
        <p:txBody>
          <a:bodyPr anchor="b">
            <a:normAutofit/>
          </a:bodyPr>
          <a:lstStyle>
            <a:lvl1pPr algn="l">
              <a:lnSpc>
                <a:spcPct val="90000"/>
              </a:lnSpc>
              <a:defRPr sz="48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777" y="5381894"/>
            <a:ext cx="4846320" cy="448056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buNone/>
              <a:defRPr sz="18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/>
          </a:p>
        </p:txBody>
      </p:sp>
      <p:pic>
        <p:nvPicPr>
          <p:cNvPr id="8" name="Picture 7" descr="Puffy white clouds in deep blue sky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2057400"/>
            <a:ext cx="1490472" cy="3886200"/>
          </a:xfrm>
          <a:prstGeom prst="rect">
            <a:avLst/>
          </a:prstGeom>
        </p:spPr>
      </p:pic>
      <p:pic>
        <p:nvPicPr>
          <p:cNvPr id="10" name="Picture 9" descr="Closeup of plant shoot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739128" y="2057400"/>
            <a:ext cx="2060767" cy="3886200"/>
          </a:xfrm>
          <a:prstGeom prst="rect">
            <a:avLst/>
          </a:prstGeom>
        </p:spPr>
      </p:pic>
      <p:pic>
        <p:nvPicPr>
          <p:cNvPr id="11" name="Picture 10" descr="Waves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909623" y="2057400"/>
            <a:ext cx="3282696" cy="3886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87310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D8D479-8942-46E8-A226-A4E01F7A105C}" type="slidenum">
              <a:rPr/>
              <a:t>‹#›</a:t>
            </a:fld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B55A74-0919-413E-865C-E0E8D1722ED7}" type="datetime1">
              <a:rPr lang="en-US" smtClean="0"/>
              <a:pPr/>
              <a:t>7/24/2019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Add a footer</a:t>
            </a:r>
          </a:p>
        </p:txBody>
      </p:sp>
    </p:spTree>
    <p:extLst>
      <p:ext uri="{BB962C8B-B14F-4D97-AF65-F5344CB8AC3E}">
        <p14:creationId xmlns:p14="http://schemas.microsoft.com/office/powerpoint/2010/main" val="7207092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190500"/>
            <a:ext cx="2057400" cy="59864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190500"/>
            <a:ext cx="7734300" cy="5986463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D8D479-8942-46E8-A226-A4E01F7A105C}" type="slidenum">
              <a:rPr/>
              <a:t>‹#›</a:t>
            </a:fld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BFE46A-5893-4F80-829A-F37AF8AAC03B}" type="datetime1">
              <a:rPr lang="en-US" smtClean="0"/>
              <a:pPr/>
              <a:t>7/24/2019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Add a footer</a:t>
            </a:r>
          </a:p>
        </p:txBody>
      </p:sp>
    </p:spTree>
    <p:extLst>
      <p:ext uri="{BB962C8B-B14F-4D97-AF65-F5344CB8AC3E}">
        <p14:creationId xmlns:p14="http://schemas.microsoft.com/office/powerpoint/2010/main" val="10210142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D8D479-8942-46E8-A226-A4E01F7A105C}" type="slidenum">
              <a:rPr/>
              <a:t>‹#›</a:t>
            </a:fld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D1B487-36FD-4CED-B07A-1A81FC6540B1}" type="datetime1">
              <a:rPr lang="en-US" smtClean="0"/>
              <a:pPr/>
              <a:t>7/24/2019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Add a footer</a:t>
            </a:r>
          </a:p>
        </p:txBody>
      </p:sp>
    </p:spTree>
    <p:extLst>
      <p:ext uri="{BB962C8B-B14F-4D97-AF65-F5344CB8AC3E}">
        <p14:creationId xmlns:p14="http://schemas.microsoft.com/office/powerpoint/2010/main" val="34051168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00199" y="2059146"/>
            <a:ext cx="7199696" cy="38862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51777" y="2263913"/>
            <a:ext cx="6949440" cy="3143393"/>
          </a:xfrm>
        </p:spPr>
        <p:txBody>
          <a:bodyPr anchor="b"/>
          <a:lstStyle>
            <a:lvl1pPr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51777" y="5381893"/>
            <a:ext cx="6949440" cy="449523"/>
          </a:xfrm>
        </p:spPr>
        <p:txBody>
          <a:bodyPr/>
          <a:lstStyle>
            <a:lvl1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pic>
        <p:nvPicPr>
          <p:cNvPr id="11" name="Picture 10" descr="Closeup of green plants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2059146"/>
            <a:ext cx="1490472" cy="3886200"/>
          </a:xfrm>
          <a:prstGeom prst="rect">
            <a:avLst/>
          </a:prstGeom>
        </p:spPr>
      </p:pic>
      <p:pic>
        <p:nvPicPr>
          <p:cNvPr id="9" name="Picture 8" descr="Waves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909623" y="2059146"/>
            <a:ext cx="3282696" cy="3886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98942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 mod="1">
    <p:ext uri="{DCECCB84-F9BA-43D5-87BE-67443E8EF086}">
      <p15:sldGuideLst xmlns:p15="http://schemas.microsoft.com/office/powerpoint/2012/main">
        <p15:guide id="1" orient="horz" pos="3768">
          <p15:clr>
            <a:srgbClr val="FDE53C"/>
          </p15:clr>
        </p15:guide>
        <p15:guide id="2" orient="horz" pos="1296">
          <p15:clr>
            <a:srgbClr val="FDE53C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09700" y="1556281"/>
            <a:ext cx="4610099" cy="4620682"/>
          </a:xfrm>
        </p:spPr>
        <p:txBody>
          <a:bodyPr/>
          <a:lstStyle>
            <a:lvl1pPr>
              <a:defRPr sz="22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556281"/>
            <a:ext cx="4609775" cy="4620682"/>
          </a:xfrm>
        </p:spPr>
        <p:txBody>
          <a:bodyPr/>
          <a:lstStyle>
            <a:lvl1pPr>
              <a:defRPr sz="22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D8D479-8942-46E8-A226-A4E01F7A105C}" type="slidenum">
              <a:rPr/>
              <a:t>‹#›</a:t>
            </a:fld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A66BA0-BF77-43AC-894A-20AD8220B887}" type="datetime1">
              <a:rPr lang="en-US" smtClean="0"/>
              <a:pPr/>
              <a:t>7/24/2019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Add a footer</a:t>
            </a:r>
          </a:p>
        </p:txBody>
      </p:sp>
    </p:spTree>
    <p:extLst>
      <p:ext uri="{BB962C8B-B14F-4D97-AF65-F5344CB8AC3E}">
        <p14:creationId xmlns:p14="http://schemas.microsoft.com/office/powerpoint/2010/main" val="27816878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 mod="1"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09699" y="1554480"/>
            <a:ext cx="4608576" cy="823912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09699" y="2434147"/>
            <a:ext cx="4608576" cy="3811271"/>
          </a:xfrm>
        </p:spPr>
        <p:txBody>
          <a:bodyPr/>
          <a:lstStyle>
            <a:lvl1pPr>
              <a:defRPr sz="22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554480"/>
            <a:ext cx="4610100" cy="823912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434147"/>
            <a:ext cx="4610100" cy="3811271"/>
          </a:xfrm>
        </p:spPr>
        <p:txBody>
          <a:bodyPr/>
          <a:lstStyle>
            <a:lvl1pPr>
              <a:defRPr sz="22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D8D479-8942-46E8-A226-A4E01F7A105C}" type="slidenum">
              <a:rPr/>
              <a:t>‹#›</a:t>
            </a:fld>
            <a:endParaRPr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C81B4D-F060-418E-A958-B2BDC1A258F8}" type="datetime1">
              <a:rPr lang="en-US" smtClean="0"/>
              <a:pPr/>
              <a:t>7/24/2019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Add a footer</a:t>
            </a:r>
          </a:p>
        </p:txBody>
      </p:sp>
    </p:spTree>
    <p:extLst>
      <p:ext uri="{BB962C8B-B14F-4D97-AF65-F5344CB8AC3E}">
        <p14:creationId xmlns:p14="http://schemas.microsoft.com/office/powerpoint/2010/main" val="28271807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 mod="1"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D8D479-8942-46E8-A226-A4E01F7A105C}" type="slidenum">
              <a:rPr/>
              <a:t>‹#›</a:t>
            </a:fld>
            <a:endParaRPr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6AC23-C97B-41FB-9B89-C7FE0FB631CA}" type="datetime1">
              <a:rPr lang="en-US" smtClean="0"/>
              <a:pPr/>
              <a:t>7/24/2019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Add a footer</a:t>
            </a:r>
          </a:p>
        </p:txBody>
      </p:sp>
    </p:spTree>
    <p:extLst>
      <p:ext uri="{BB962C8B-B14F-4D97-AF65-F5344CB8AC3E}">
        <p14:creationId xmlns:p14="http://schemas.microsoft.com/office/powerpoint/2010/main" val="24658775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D8D479-8942-46E8-A226-A4E01F7A105C}" type="slidenum">
              <a:rPr/>
              <a:t>‹#›</a:t>
            </a:fld>
            <a:endParaRPr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1B9673-AC7F-4F1F-84E4-F0E5EAAE106D}" type="datetime1">
              <a:rPr lang="en-US" smtClean="0"/>
              <a:pPr/>
              <a:t>7/24/2019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Add a footer</a:t>
            </a:r>
          </a:p>
        </p:txBody>
      </p:sp>
    </p:spTree>
    <p:extLst>
      <p:ext uri="{BB962C8B-B14F-4D97-AF65-F5344CB8AC3E}">
        <p14:creationId xmlns:p14="http://schemas.microsoft.com/office/powerpoint/2010/main" val="11073937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82434" y="919616"/>
            <a:ext cx="4155622" cy="2532888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09699" y="915923"/>
            <a:ext cx="5216979" cy="5065776"/>
          </a:xfrm>
        </p:spPr>
        <p:txBody>
          <a:bodyPr/>
          <a:lstStyle>
            <a:lvl1pPr>
              <a:defRPr sz="22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682434" y="3502152"/>
            <a:ext cx="4155622" cy="2479548"/>
          </a:xfrm>
        </p:spPr>
        <p:txBody>
          <a:bodyPr>
            <a:normAutofit/>
          </a:bodyPr>
          <a:lstStyle>
            <a:lvl1pPr marL="0" indent="0">
              <a:spcBef>
                <a:spcPts val="900"/>
              </a:spcBef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D8D479-8942-46E8-A226-A4E01F7A105C}" type="slidenum">
              <a:rPr/>
              <a:t>‹#›</a:t>
            </a:fld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2A3310-D664-4933-9402-AB5DB0887727}" type="datetime1">
              <a:rPr lang="en-US" smtClean="0"/>
              <a:pPr/>
              <a:t>7/24/2019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Add a footer</a:t>
            </a:r>
          </a:p>
        </p:txBody>
      </p:sp>
    </p:spTree>
    <p:extLst>
      <p:ext uri="{BB962C8B-B14F-4D97-AF65-F5344CB8AC3E}">
        <p14:creationId xmlns:p14="http://schemas.microsoft.com/office/powerpoint/2010/main" val="30235495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 mod="1">
    <p:ext uri="{DCECCB84-F9BA-43D5-87BE-67443E8EF086}">
      <p15:sldGuideLst xmlns:p15="http://schemas.microsoft.com/office/powerpoint/2012/main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82435" y="919616"/>
            <a:ext cx="4155622" cy="2532888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dirty="0"/>
          </a:p>
        </p:txBody>
      </p:sp>
      <p:sp>
        <p:nvSpPr>
          <p:cNvPr id="3" name="Picture Placeholder 2" descr="An empty placeholder to add an image. Click on the placeholder and select the image that you wish to add"/>
          <p:cNvSpPr>
            <a:spLocks noGrp="1"/>
          </p:cNvSpPr>
          <p:nvPr>
            <p:ph type="pic" idx="1"/>
          </p:nvPr>
        </p:nvSpPr>
        <p:spPr>
          <a:xfrm>
            <a:off x="0" y="915923"/>
            <a:ext cx="6626677" cy="5065776"/>
          </a:xfrm>
        </p:spPr>
        <p:txBody>
          <a:bodyPr tIns="1371600">
            <a:normAutofit/>
          </a:bodyPr>
          <a:lstStyle>
            <a:lvl1pPr marL="0" indent="0" algn="ctr">
              <a:spcBef>
                <a:spcPts val="0"/>
              </a:spcBef>
              <a:buNone/>
              <a:defRPr sz="2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Click icon to add picture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682435" y="3502152"/>
            <a:ext cx="4155622" cy="2479547"/>
          </a:xfrm>
        </p:spPr>
        <p:txBody>
          <a:bodyPr>
            <a:normAutofit/>
          </a:bodyPr>
          <a:lstStyle>
            <a:lvl1pPr marL="0" indent="0">
              <a:spcBef>
                <a:spcPts val="900"/>
              </a:spcBef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D8D479-8942-46E8-A226-A4E01F7A105C}" type="slidenum">
              <a:rPr/>
              <a:t>‹#›</a:t>
            </a:fld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447A63-5E3D-469C-A0D1-119323F4F95E}" type="datetime1">
              <a:rPr lang="en-US" smtClean="0"/>
              <a:pPr/>
              <a:t>7/24/2019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Add a footer</a:t>
            </a:r>
          </a:p>
        </p:txBody>
      </p:sp>
    </p:spTree>
    <p:extLst>
      <p:ext uri="{BB962C8B-B14F-4D97-AF65-F5344CB8AC3E}">
        <p14:creationId xmlns:p14="http://schemas.microsoft.com/office/powerpoint/2010/main" val="2164224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 mod="1">
    <p:ext uri="{DCECCB84-F9BA-43D5-87BE-67443E8EF086}">
      <p15:sldGuideLst xmlns:p15="http://schemas.microsoft.com/office/powerpoint/2012/main"/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 userDrawn="1"/>
        </p:nvSpPr>
        <p:spPr>
          <a:xfrm>
            <a:off x="0" y="6629400"/>
            <a:ext cx="1499616" cy="228600"/>
          </a:xfrm>
          <a:prstGeom prst="rect">
            <a:avLst/>
          </a:prstGeom>
          <a:gradFill>
            <a:gsLst>
              <a:gs pos="0">
                <a:schemeClr val="accent1">
                  <a:lumMod val="15000"/>
                  <a:lumOff val="85000"/>
                </a:schemeClr>
              </a:gs>
              <a:gs pos="100000">
                <a:schemeClr val="accent1">
                  <a:lumMod val="15000"/>
                  <a:lumOff val="85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dirty="0"/>
          </a:p>
        </p:txBody>
      </p:sp>
      <p:sp>
        <p:nvSpPr>
          <p:cNvPr id="11" name="Rectangle 10"/>
          <p:cNvSpPr/>
          <p:nvPr/>
        </p:nvSpPr>
        <p:spPr>
          <a:xfrm>
            <a:off x="1609344" y="6629400"/>
            <a:ext cx="10582656" cy="228600"/>
          </a:xfrm>
          <a:prstGeom prst="rect">
            <a:avLst/>
          </a:prstGeom>
          <a:gradFill>
            <a:gsLst>
              <a:gs pos="0">
                <a:schemeClr val="accent1">
                  <a:lumMod val="35000"/>
                  <a:lumOff val="65000"/>
                </a:schemeClr>
              </a:gs>
              <a:gs pos="100000">
                <a:schemeClr val="accent1">
                  <a:lumMod val="35000"/>
                  <a:lumOff val="65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10026" y="276087"/>
            <a:ext cx="9371949" cy="1183566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10027" y="1566001"/>
            <a:ext cx="9371948" cy="462068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</a:t>
            </a:r>
            <a:r>
              <a:rPr dirty="0"/>
              <a:t>dit Master text styles</a:t>
            </a:r>
          </a:p>
          <a:p>
            <a:pPr lvl="1"/>
            <a:r>
              <a:rPr dirty="0"/>
              <a:t>Second level</a:t>
            </a:r>
          </a:p>
          <a:p>
            <a:pPr lvl="2"/>
            <a:r>
              <a:rPr dirty="0"/>
              <a:t>Third level</a:t>
            </a:r>
          </a:p>
          <a:p>
            <a:pPr lvl="3"/>
            <a:r>
              <a:rPr dirty="0"/>
              <a:t>Fourth level</a:t>
            </a:r>
          </a:p>
          <a:p>
            <a:pPr lvl="4"/>
            <a:r>
              <a:rPr dirty="0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0" y="6629400"/>
            <a:ext cx="410402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9CD8D479-8942-46E8-A226-A4E01F7A105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3403" y="6629400"/>
            <a:ext cx="1000662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1E56E745-E731-42F7-BC46-83DD513FC98F}" type="datetime1">
              <a:rPr lang="en-US" smtClean="0"/>
              <a:pPr/>
              <a:t>7/24/2019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637716" y="6629400"/>
            <a:ext cx="9144259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r>
              <a:rPr lang="en-US" dirty="0"/>
              <a:t>Add a footer</a:t>
            </a:r>
          </a:p>
        </p:txBody>
      </p:sp>
    </p:spTree>
    <p:extLst>
      <p:ext uri="{BB962C8B-B14F-4D97-AF65-F5344CB8AC3E}">
        <p14:creationId xmlns:p14="http://schemas.microsoft.com/office/powerpoint/2010/main" val="28660464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/>
  <p:txStyles>
    <p:titleStyle>
      <a:lvl1pPr algn="l" defTabSz="914400" rtl="0" eaLnBrk="1" latinLnBrk="0" hangingPunct="1">
        <a:spcBef>
          <a:spcPct val="0"/>
        </a:spcBef>
        <a:buNone/>
        <a:defRPr sz="3400" kern="1200">
          <a:solidFill>
            <a:schemeClr val="accent1">
              <a:lumMod val="75000"/>
            </a:schemeClr>
          </a:solidFill>
          <a:latin typeface="+mj-lt"/>
          <a:ea typeface="+mj-ea"/>
          <a:cs typeface="+mj-cs"/>
        </a:defRPr>
      </a:lvl1pPr>
    </p:titleStyle>
    <p:bodyStyle>
      <a:lvl1pPr marL="210312" indent="-210312" algn="l" defTabSz="914400" rtl="0" eaLnBrk="1" latinLnBrk="0" hangingPunct="1">
        <a:lnSpc>
          <a:spcPct val="90000"/>
        </a:lnSpc>
        <a:spcBef>
          <a:spcPts val="11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438912" indent="-155448" algn="l" defTabSz="914400" rtl="0" eaLnBrk="1" latinLnBrk="0" hangingPunct="1">
        <a:lnSpc>
          <a:spcPct val="90000"/>
        </a:lnSpc>
        <a:spcBef>
          <a:spcPts val="4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676656" indent="-155448" algn="l" defTabSz="914400" rtl="0" eaLnBrk="1" latinLnBrk="0" hangingPunct="1">
        <a:lnSpc>
          <a:spcPct val="90000"/>
        </a:lnSpc>
        <a:spcBef>
          <a:spcPts val="4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905256" indent="-155448" algn="l" defTabSz="914400" rtl="0" eaLnBrk="1" latinLnBrk="0" hangingPunct="1">
        <a:lnSpc>
          <a:spcPct val="90000"/>
        </a:lnSpc>
        <a:spcBef>
          <a:spcPts val="4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133856" indent="-155448" algn="l" defTabSz="914400" rtl="0" eaLnBrk="1" latinLnBrk="0" hangingPunct="1">
        <a:lnSpc>
          <a:spcPct val="90000"/>
        </a:lnSpc>
        <a:spcBef>
          <a:spcPts val="4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362456" indent="-155448" algn="l" defTabSz="914400" rtl="0" eaLnBrk="1" latinLnBrk="0" hangingPunct="1">
        <a:lnSpc>
          <a:spcPct val="90000"/>
        </a:lnSpc>
        <a:spcBef>
          <a:spcPts val="4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591056" indent="-155448" algn="l" defTabSz="914400" rtl="0" eaLnBrk="1" latinLnBrk="0" hangingPunct="1">
        <a:lnSpc>
          <a:spcPct val="90000"/>
        </a:lnSpc>
        <a:spcBef>
          <a:spcPts val="4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819656" indent="-155448" algn="l" defTabSz="914400" rtl="0" eaLnBrk="1" latinLnBrk="0" hangingPunct="1">
        <a:lnSpc>
          <a:spcPct val="90000"/>
        </a:lnSpc>
        <a:spcBef>
          <a:spcPts val="4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048256" indent="-155448" algn="l" defTabSz="914400" rtl="0" eaLnBrk="1" latinLnBrk="0" hangingPunct="1">
        <a:lnSpc>
          <a:spcPct val="90000"/>
        </a:lnSpc>
        <a:spcBef>
          <a:spcPts val="4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384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chart" Target="../charts/chart10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chart" Target="../charts/chart11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chart" Target="../charts/chart12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chart" Target="../charts/chart13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chart" Target="../charts/chart14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chart" Target="../charts/chart15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chart" Target="../charts/chart16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chart" Target="../charts/chart17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chart" Target="../charts/chart18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chart" Target="../charts/chart19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chart" Target="../charts/chart20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chart" Target="../charts/chart21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chart" Target="../charts/chart22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chart" Target="../charts/chart23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chart" Target="../charts/chart24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chart" Target="../charts/chart25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chart" Target="../charts/chart26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86406" y="2435349"/>
            <a:ext cx="5359142" cy="3403408"/>
          </a:xfrm>
        </p:spPr>
        <p:txBody>
          <a:bodyPr>
            <a:normAutofit/>
          </a:bodyPr>
          <a:lstStyle/>
          <a:p>
            <a:r>
              <a:rPr lang="en-US" sz="4000" dirty="0" smtClean="0"/>
              <a:t>Leon County Schools Water  Quality Update Workshop</a:t>
            </a:r>
            <a:br>
              <a:rPr lang="en-US" sz="4000" dirty="0" smtClean="0"/>
            </a:br>
            <a:r>
              <a:rPr lang="en-US" sz="4000" dirty="0" smtClean="0"/>
              <a:t>2019</a:t>
            </a:r>
            <a:endParaRPr lang="en-US" sz="40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57217" y="5262662"/>
            <a:ext cx="1040859" cy="5760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64129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>
                <a:solidFill>
                  <a:srgbClr val="00B0F0"/>
                </a:solidFill>
              </a:rPr>
              <a:t>Buck Lake Elementary School</a:t>
            </a:r>
            <a:endParaRPr lang="en-US" dirty="0">
              <a:solidFill>
                <a:srgbClr val="00B0F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D8D479-8942-46E8-A226-A4E01F7A105C}" type="slidenum">
              <a:rPr lang="en-US" smtClean="0"/>
              <a:t>10</a:t>
            </a:fld>
            <a:endParaRPr lang="en-US" dirty="0"/>
          </a:p>
        </p:txBody>
      </p:sp>
      <p:graphicFrame>
        <p:nvGraphicFramePr>
          <p:cNvPr id="7" name="Content Placeholder 8" descr="Clustered column chart representing&#10;3 series for 4 categories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06633746"/>
              </p:ext>
            </p:extLst>
          </p:nvPr>
        </p:nvGraphicFramePr>
        <p:xfrm>
          <a:off x="1409375" y="1555548"/>
          <a:ext cx="9372600" cy="462121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1620569" y="3424345"/>
            <a:ext cx="19649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EPA  Action  Level</a:t>
            </a:r>
            <a:endParaRPr lang="en-US" dirty="0"/>
          </a:p>
        </p:txBody>
      </p:sp>
      <p:pic>
        <p:nvPicPr>
          <p:cNvPr id="6" name="Picture 5" descr="Water PNG Transparent Images | PNG All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904463"/>
            <a:ext cx="13025336" cy="2397985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620569" y="3866154"/>
            <a:ext cx="19649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LCS Action  Level</a:t>
            </a:r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 flipV="1">
            <a:off x="1695509" y="3769330"/>
            <a:ext cx="8992072" cy="0"/>
          </a:xfrm>
          <a:prstGeom prst="line">
            <a:avLst/>
          </a:prstGeom>
          <a:ln w="38100"/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863137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10026" y="267620"/>
            <a:ext cx="9371949" cy="1183566"/>
          </a:xfrm>
        </p:spPr>
        <p:txBody>
          <a:bodyPr/>
          <a:lstStyle/>
          <a:p>
            <a:pPr algn="ctr"/>
            <a:r>
              <a:rPr lang="en-US" dirty="0" smtClean="0">
                <a:solidFill>
                  <a:srgbClr val="00B0F0"/>
                </a:solidFill>
              </a:rPr>
              <a:t>Canopy Oaks Elementary School</a:t>
            </a:r>
            <a:endParaRPr lang="en-US" dirty="0">
              <a:solidFill>
                <a:srgbClr val="00B0F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D8D479-8942-46E8-A226-A4E01F7A105C}" type="slidenum">
              <a:rPr lang="en-US" smtClean="0"/>
              <a:t>11</a:t>
            </a:fld>
            <a:endParaRPr lang="en-US" dirty="0"/>
          </a:p>
        </p:txBody>
      </p:sp>
      <p:graphicFrame>
        <p:nvGraphicFramePr>
          <p:cNvPr id="7" name="Content Placeholder 8" descr="Clustered column chart representing&#10;3 series for 4 categories"/>
          <p:cNvGraphicFramePr>
            <a:graphicFrameLocks noGrp="1"/>
          </p:cNvGraphicFramePr>
          <p:nvPr>
            <p:ph idx="1"/>
            <p:extLst/>
          </p:nvPr>
        </p:nvGraphicFramePr>
        <p:xfrm>
          <a:off x="1409700" y="1565275"/>
          <a:ext cx="9372600" cy="462121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1637716" y="2967347"/>
            <a:ext cx="19649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LCS Action  Level</a:t>
            </a:r>
            <a:endParaRPr lang="en-US" dirty="0"/>
          </a:p>
        </p:txBody>
      </p:sp>
      <p:pic>
        <p:nvPicPr>
          <p:cNvPr id="6" name="Picture 5" descr="Water PNG Transparent Images | PNG All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844373"/>
            <a:ext cx="13025336" cy="2397985"/>
          </a:xfrm>
          <a:prstGeom prst="rect">
            <a:avLst/>
          </a:prstGeom>
        </p:spPr>
      </p:pic>
      <p:cxnSp>
        <p:nvCxnSpPr>
          <p:cNvPr id="8" name="Straight Connector 7"/>
          <p:cNvCxnSpPr/>
          <p:nvPr/>
        </p:nvCxnSpPr>
        <p:spPr>
          <a:xfrm flipV="1">
            <a:off x="1713609" y="2331989"/>
            <a:ext cx="8992166" cy="0"/>
          </a:xfrm>
          <a:prstGeom prst="line">
            <a:avLst/>
          </a:prstGeom>
          <a:ln w="38100"/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1637716" y="2035902"/>
            <a:ext cx="19649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EPA Action 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770132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>
                <a:solidFill>
                  <a:srgbClr val="00B0F0"/>
                </a:solidFill>
              </a:rPr>
              <a:t>Chaires Elementary School</a:t>
            </a:r>
            <a:endParaRPr lang="en-US" dirty="0">
              <a:solidFill>
                <a:srgbClr val="00B0F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D8D479-8942-46E8-A226-A4E01F7A105C}" type="slidenum">
              <a:rPr lang="en-US" smtClean="0"/>
              <a:t>12</a:t>
            </a:fld>
            <a:endParaRPr lang="en-US" dirty="0"/>
          </a:p>
        </p:txBody>
      </p:sp>
      <p:graphicFrame>
        <p:nvGraphicFramePr>
          <p:cNvPr id="7" name="Content Placeholder 8" descr="Clustered column chart representing&#10;3 series for 4 categories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80251947"/>
              </p:ext>
            </p:extLst>
          </p:nvPr>
        </p:nvGraphicFramePr>
        <p:xfrm>
          <a:off x="1409375" y="1555548"/>
          <a:ext cx="9372600" cy="462121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1637716" y="2988514"/>
            <a:ext cx="19649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LCS Action  Level</a:t>
            </a:r>
            <a:endParaRPr lang="en-US" dirty="0"/>
          </a:p>
        </p:txBody>
      </p:sp>
      <p:pic>
        <p:nvPicPr>
          <p:cNvPr id="6" name="Picture 5" descr="Water PNG Transparent Images | PNG All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886706"/>
            <a:ext cx="13025336" cy="2397985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637716" y="2042530"/>
            <a:ext cx="19649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EPA Action 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570239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>
                <a:solidFill>
                  <a:srgbClr val="00B0F0"/>
                </a:solidFill>
              </a:rPr>
              <a:t>Conley Elementary School</a:t>
            </a:r>
            <a:endParaRPr lang="en-US" dirty="0">
              <a:solidFill>
                <a:srgbClr val="00B0F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D8D479-8942-46E8-A226-A4E01F7A105C}" type="slidenum">
              <a:rPr lang="en-US" smtClean="0"/>
              <a:t>13</a:t>
            </a:fld>
            <a:endParaRPr lang="en-US" dirty="0"/>
          </a:p>
        </p:txBody>
      </p:sp>
      <p:graphicFrame>
        <p:nvGraphicFramePr>
          <p:cNvPr id="7" name="Content Placeholder 8" descr="Clustered column chart representing&#10;3 series for 4 categories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23526816"/>
              </p:ext>
            </p:extLst>
          </p:nvPr>
        </p:nvGraphicFramePr>
        <p:xfrm>
          <a:off x="1409375" y="1555548"/>
          <a:ext cx="9372600" cy="462121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1637716" y="2978262"/>
            <a:ext cx="19649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LCS Action  Level</a:t>
            </a:r>
            <a:endParaRPr lang="en-US" dirty="0"/>
          </a:p>
        </p:txBody>
      </p:sp>
      <p:pic>
        <p:nvPicPr>
          <p:cNvPr id="6" name="Picture 5" descr="Water PNG Transparent Images | PNG All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857736"/>
            <a:ext cx="13025336" cy="2397985"/>
          </a:xfrm>
          <a:prstGeom prst="rect">
            <a:avLst/>
          </a:prstGeom>
        </p:spPr>
      </p:pic>
      <p:cxnSp>
        <p:nvCxnSpPr>
          <p:cNvPr id="8" name="Straight Connector 7"/>
          <p:cNvCxnSpPr/>
          <p:nvPr/>
        </p:nvCxnSpPr>
        <p:spPr>
          <a:xfrm flipV="1">
            <a:off x="1696983" y="2356089"/>
            <a:ext cx="8992072" cy="0"/>
          </a:xfrm>
          <a:prstGeom prst="line">
            <a:avLst/>
          </a:prstGeom>
          <a:ln w="38100"/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471083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>
                <a:solidFill>
                  <a:srgbClr val="00B0F0"/>
                </a:solidFill>
              </a:rPr>
              <a:t>DeSoto Trails Elementary School</a:t>
            </a:r>
            <a:endParaRPr lang="en-US" dirty="0">
              <a:solidFill>
                <a:srgbClr val="00B0F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D8D479-8942-46E8-A226-A4E01F7A105C}" type="slidenum">
              <a:rPr lang="en-US" smtClean="0"/>
              <a:t>14</a:t>
            </a:fld>
            <a:endParaRPr lang="en-US" dirty="0"/>
          </a:p>
        </p:txBody>
      </p:sp>
      <p:graphicFrame>
        <p:nvGraphicFramePr>
          <p:cNvPr id="7" name="Content Placeholder 8" descr="Clustered column chart representing&#10;3 series for 4 categories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69591723"/>
              </p:ext>
            </p:extLst>
          </p:nvPr>
        </p:nvGraphicFramePr>
        <p:xfrm>
          <a:off x="1409375" y="1555548"/>
          <a:ext cx="9372600" cy="462121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1637716" y="2978262"/>
            <a:ext cx="19649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LCS Action  Level</a:t>
            </a:r>
            <a:endParaRPr lang="en-US" dirty="0"/>
          </a:p>
        </p:txBody>
      </p:sp>
      <p:pic>
        <p:nvPicPr>
          <p:cNvPr id="6" name="Picture 5" descr="Water PNG Transparent Images | PNG All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910179"/>
            <a:ext cx="13025336" cy="2397985"/>
          </a:xfrm>
          <a:prstGeom prst="rect">
            <a:avLst/>
          </a:prstGeom>
        </p:spPr>
      </p:pic>
      <p:cxnSp>
        <p:nvCxnSpPr>
          <p:cNvPr id="8" name="Straight Connector 7"/>
          <p:cNvCxnSpPr/>
          <p:nvPr/>
        </p:nvCxnSpPr>
        <p:spPr>
          <a:xfrm flipV="1">
            <a:off x="1696983" y="2356089"/>
            <a:ext cx="8992072" cy="0"/>
          </a:xfrm>
          <a:prstGeom prst="line">
            <a:avLst/>
          </a:prstGeom>
          <a:ln w="38100"/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949155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>
                <a:solidFill>
                  <a:srgbClr val="00B0F0"/>
                </a:solidFill>
              </a:rPr>
              <a:t>Ft. Braden Elementary School</a:t>
            </a:r>
            <a:endParaRPr lang="en-US" dirty="0">
              <a:solidFill>
                <a:srgbClr val="00B0F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D8D479-8942-46E8-A226-A4E01F7A105C}" type="slidenum">
              <a:rPr lang="en-US" smtClean="0"/>
              <a:t>15</a:t>
            </a:fld>
            <a:endParaRPr lang="en-US" dirty="0"/>
          </a:p>
        </p:txBody>
      </p:sp>
      <p:graphicFrame>
        <p:nvGraphicFramePr>
          <p:cNvPr id="7" name="Content Placeholder 8" descr="Clustered column chart representing&#10;3 series for 4 categories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95226645"/>
              </p:ext>
            </p:extLst>
          </p:nvPr>
        </p:nvGraphicFramePr>
        <p:xfrm>
          <a:off x="1409375" y="1555548"/>
          <a:ext cx="9372600" cy="462121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1624794" y="2006896"/>
            <a:ext cx="19649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EPA Action  Level</a:t>
            </a:r>
            <a:endParaRPr lang="en-US" dirty="0"/>
          </a:p>
        </p:txBody>
      </p:sp>
      <p:pic>
        <p:nvPicPr>
          <p:cNvPr id="6" name="Picture 5" descr="Water PNG Transparent Images | PNG All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905113"/>
            <a:ext cx="13025336" cy="2397985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624794" y="2860999"/>
            <a:ext cx="19649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LCS Action  Level</a:t>
            </a:r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 flipV="1">
            <a:off x="1709889" y="2313755"/>
            <a:ext cx="8992072" cy="0"/>
          </a:xfrm>
          <a:prstGeom prst="line">
            <a:avLst/>
          </a:prstGeom>
          <a:ln w="38100"/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266390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>
                <a:solidFill>
                  <a:srgbClr val="00B0F0"/>
                </a:solidFill>
              </a:rPr>
              <a:t>Gilchrist Elementary School</a:t>
            </a:r>
            <a:endParaRPr lang="en-US" dirty="0">
              <a:solidFill>
                <a:srgbClr val="00B0F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D8D479-8942-46E8-A226-A4E01F7A105C}" type="slidenum">
              <a:rPr lang="en-US" smtClean="0"/>
              <a:t>16</a:t>
            </a:fld>
            <a:endParaRPr lang="en-US" dirty="0"/>
          </a:p>
        </p:txBody>
      </p:sp>
      <p:graphicFrame>
        <p:nvGraphicFramePr>
          <p:cNvPr id="7" name="Content Placeholder 8" descr="Clustered column chart representing&#10;3 series for 4 categories"/>
          <p:cNvGraphicFramePr>
            <a:graphicFrameLocks noGrp="1"/>
          </p:cNvGraphicFramePr>
          <p:nvPr>
            <p:ph idx="1"/>
            <p:extLst/>
          </p:nvPr>
        </p:nvGraphicFramePr>
        <p:xfrm>
          <a:off x="1409700" y="1565275"/>
          <a:ext cx="9372600" cy="462121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1637716" y="3020158"/>
            <a:ext cx="19649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LCS Action  Level</a:t>
            </a:r>
            <a:endParaRPr lang="en-US" dirty="0"/>
          </a:p>
        </p:txBody>
      </p:sp>
      <p:pic>
        <p:nvPicPr>
          <p:cNvPr id="6" name="Picture 5" descr="Water PNG Transparent Images | PNG All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844373"/>
            <a:ext cx="13025336" cy="2397985"/>
          </a:xfrm>
          <a:prstGeom prst="rect">
            <a:avLst/>
          </a:prstGeom>
        </p:spPr>
      </p:pic>
      <p:cxnSp>
        <p:nvCxnSpPr>
          <p:cNvPr id="8" name="Straight Connector 7"/>
          <p:cNvCxnSpPr/>
          <p:nvPr/>
        </p:nvCxnSpPr>
        <p:spPr>
          <a:xfrm flipV="1">
            <a:off x="1722076" y="2340456"/>
            <a:ext cx="8992166" cy="0"/>
          </a:xfrm>
          <a:prstGeom prst="line">
            <a:avLst/>
          </a:prstGeom>
          <a:ln w="38100"/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1637716" y="2041369"/>
            <a:ext cx="19649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EPA Action 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474619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>
                <a:solidFill>
                  <a:srgbClr val="00B0F0"/>
                </a:solidFill>
              </a:rPr>
              <a:t>Hartsfield Elementary School</a:t>
            </a:r>
            <a:endParaRPr lang="en-US" dirty="0">
              <a:solidFill>
                <a:srgbClr val="00B0F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D8D479-8942-46E8-A226-A4E01F7A105C}" type="slidenum">
              <a:rPr lang="en-US" smtClean="0"/>
              <a:t>17</a:t>
            </a:fld>
            <a:endParaRPr lang="en-US" dirty="0"/>
          </a:p>
        </p:txBody>
      </p:sp>
      <p:graphicFrame>
        <p:nvGraphicFramePr>
          <p:cNvPr id="7" name="Content Placeholder 8" descr="Clustered column chart representing&#10;3 series for 4 categories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2768006"/>
              </p:ext>
            </p:extLst>
          </p:nvPr>
        </p:nvGraphicFramePr>
        <p:xfrm>
          <a:off x="1409700" y="1565275"/>
          <a:ext cx="9372600" cy="462121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1637716" y="2967347"/>
            <a:ext cx="19649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LCS Action  Level</a:t>
            </a:r>
            <a:endParaRPr lang="en-US" dirty="0"/>
          </a:p>
        </p:txBody>
      </p:sp>
      <p:pic>
        <p:nvPicPr>
          <p:cNvPr id="6" name="Picture 5" descr="Water PNG Transparent Images | PNG All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842886"/>
            <a:ext cx="13025336" cy="2397985"/>
          </a:xfrm>
          <a:prstGeom prst="rect">
            <a:avLst/>
          </a:prstGeom>
        </p:spPr>
      </p:pic>
      <p:cxnSp>
        <p:nvCxnSpPr>
          <p:cNvPr id="8" name="Straight Connector 7"/>
          <p:cNvCxnSpPr/>
          <p:nvPr/>
        </p:nvCxnSpPr>
        <p:spPr>
          <a:xfrm flipV="1">
            <a:off x="1705142" y="2340456"/>
            <a:ext cx="8992166" cy="0"/>
          </a:xfrm>
          <a:prstGeom prst="line">
            <a:avLst/>
          </a:prstGeom>
          <a:ln w="38100"/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1637716" y="2038733"/>
            <a:ext cx="19649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EPA Action 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557315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>
                <a:solidFill>
                  <a:srgbClr val="00B0F0"/>
                </a:solidFill>
              </a:rPr>
              <a:t>Hawks Rise Elementary School</a:t>
            </a:r>
            <a:endParaRPr lang="en-US" dirty="0">
              <a:solidFill>
                <a:srgbClr val="00B0F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D8D479-8942-46E8-A226-A4E01F7A105C}" type="slidenum">
              <a:rPr lang="en-US" smtClean="0"/>
              <a:t>18</a:t>
            </a:fld>
            <a:endParaRPr lang="en-US" dirty="0"/>
          </a:p>
        </p:txBody>
      </p:sp>
      <p:graphicFrame>
        <p:nvGraphicFramePr>
          <p:cNvPr id="7" name="Content Placeholder 8" descr="Clustered column chart representing&#10;3 series for 4 categories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19211319"/>
              </p:ext>
            </p:extLst>
          </p:nvPr>
        </p:nvGraphicFramePr>
        <p:xfrm>
          <a:off x="1409375" y="1555548"/>
          <a:ext cx="9372600" cy="462121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1637716" y="2802947"/>
            <a:ext cx="19649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LCS Action  Level</a:t>
            </a:r>
            <a:endParaRPr lang="en-US" dirty="0"/>
          </a:p>
        </p:txBody>
      </p:sp>
      <p:pic>
        <p:nvPicPr>
          <p:cNvPr id="6" name="Picture 5" descr="Water PNG Transparent Images | PNG All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873499"/>
            <a:ext cx="13025336" cy="2397985"/>
          </a:xfrm>
          <a:prstGeom prst="rect">
            <a:avLst/>
          </a:prstGeom>
        </p:spPr>
      </p:pic>
      <p:cxnSp>
        <p:nvCxnSpPr>
          <p:cNvPr id="8" name="Straight Connector 7"/>
          <p:cNvCxnSpPr/>
          <p:nvPr/>
        </p:nvCxnSpPr>
        <p:spPr>
          <a:xfrm flipV="1">
            <a:off x="1713916" y="2322222"/>
            <a:ext cx="8992072" cy="0"/>
          </a:xfrm>
          <a:prstGeom prst="line">
            <a:avLst/>
          </a:prstGeom>
          <a:ln w="38100"/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1637716" y="2036273"/>
            <a:ext cx="19649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EPA Action 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302524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>
                <a:solidFill>
                  <a:srgbClr val="00B0F0"/>
                </a:solidFill>
              </a:rPr>
              <a:t>Kate Sullivan Elementary School</a:t>
            </a:r>
            <a:endParaRPr lang="en-US" dirty="0">
              <a:solidFill>
                <a:srgbClr val="00B0F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D8D479-8942-46E8-A226-A4E01F7A105C}" type="slidenum">
              <a:rPr lang="en-US" smtClean="0"/>
              <a:t>19</a:t>
            </a:fld>
            <a:endParaRPr lang="en-US" dirty="0"/>
          </a:p>
        </p:txBody>
      </p:sp>
      <p:graphicFrame>
        <p:nvGraphicFramePr>
          <p:cNvPr id="7" name="Content Placeholder 8" descr="Clustered column chart representing&#10;3 series for 4 categories"/>
          <p:cNvGraphicFramePr>
            <a:graphicFrameLocks noGrp="1"/>
          </p:cNvGraphicFramePr>
          <p:nvPr>
            <p:ph idx="1"/>
            <p:extLst/>
          </p:nvPr>
        </p:nvGraphicFramePr>
        <p:xfrm>
          <a:off x="1409700" y="1565275"/>
          <a:ext cx="9372600" cy="462121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1637716" y="2923781"/>
            <a:ext cx="19649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LCS Action  Level</a:t>
            </a:r>
            <a:endParaRPr lang="en-US" dirty="0"/>
          </a:p>
        </p:txBody>
      </p:sp>
      <p:pic>
        <p:nvPicPr>
          <p:cNvPr id="8" name="Picture 7" descr="Water PNG Transparent Images | PNG All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844373"/>
            <a:ext cx="13025336" cy="2397985"/>
          </a:xfrm>
          <a:prstGeom prst="rect">
            <a:avLst/>
          </a:prstGeom>
        </p:spPr>
      </p:pic>
      <p:cxnSp>
        <p:nvCxnSpPr>
          <p:cNvPr id="9" name="Straight Connector 8"/>
          <p:cNvCxnSpPr/>
          <p:nvPr/>
        </p:nvCxnSpPr>
        <p:spPr>
          <a:xfrm flipV="1">
            <a:off x="1713609" y="2340456"/>
            <a:ext cx="8992166" cy="0"/>
          </a:xfrm>
          <a:prstGeom prst="line">
            <a:avLst/>
          </a:prstGeom>
          <a:ln w="38100"/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1637716" y="2042977"/>
            <a:ext cx="19649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EPA Action 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501974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22594" y="2875062"/>
            <a:ext cx="4846320" cy="23876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LEAD RESULTS 2018 </a:t>
            </a:r>
            <a:br>
              <a:rPr lang="en-US" dirty="0" smtClean="0"/>
            </a:br>
            <a:r>
              <a:rPr lang="en-US" dirty="0" smtClean="0"/>
              <a:t>Round Six                Pre-K thru </a:t>
            </a:r>
            <a:r>
              <a:rPr lang="en-US" sz="4900" dirty="0" smtClean="0"/>
              <a:t>2</a:t>
            </a:r>
            <a:r>
              <a:rPr lang="en-US" baseline="30000" dirty="0" smtClean="0"/>
              <a:t>nd</a:t>
            </a:r>
            <a:r>
              <a:rPr lang="en-US" dirty="0" smtClean="0"/>
              <a:t> Grade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57217" y="5262662"/>
            <a:ext cx="1040859" cy="5760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08500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>
                <a:solidFill>
                  <a:srgbClr val="00B0F0"/>
                </a:solidFill>
              </a:rPr>
              <a:t>Killearn Lakes Elementary School</a:t>
            </a:r>
            <a:endParaRPr lang="en-US" dirty="0">
              <a:solidFill>
                <a:srgbClr val="00B0F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D8D479-8942-46E8-A226-A4E01F7A105C}" type="slidenum">
              <a:rPr lang="en-US" smtClean="0"/>
              <a:t>20</a:t>
            </a:fld>
            <a:endParaRPr lang="en-US" dirty="0"/>
          </a:p>
        </p:txBody>
      </p:sp>
      <p:graphicFrame>
        <p:nvGraphicFramePr>
          <p:cNvPr id="7" name="Content Placeholder 8" descr="Clustered column chart representing&#10;3 series for 4 categories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17708816"/>
              </p:ext>
            </p:extLst>
          </p:nvPr>
        </p:nvGraphicFramePr>
        <p:xfrm>
          <a:off x="1409700" y="1565275"/>
          <a:ext cx="9372600" cy="462121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3779783" y="3963569"/>
            <a:ext cx="19649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LCS Action  Level</a:t>
            </a:r>
            <a:endParaRPr lang="en-US" dirty="0"/>
          </a:p>
        </p:txBody>
      </p:sp>
      <p:pic>
        <p:nvPicPr>
          <p:cNvPr id="8" name="Picture 7" descr="Water PNG Transparent Images | PNG All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844373"/>
            <a:ext cx="13025336" cy="2397985"/>
          </a:xfrm>
          <a:prstGeom prst="rect">
            <a:avLst/>
          </a:prstGeom>
        </p:spPr>
      </p:pic>
      <p:cxnSp>
        <p:nvCxnSpPr>
          <p:cNvPr id="9" name="Straight Connector 8"/>
          <p:cNvCxnSpPr/>
          <p:nvPr/>
        </p:nvCxnSpPr>
        <p:spPr>
          <a:xfrm flipV="1">
            <a:off x="1684426" y="3963569"/>
            <a:ext cx="8992166" cy="0"/>
          </a:xfrm>
          <a:prstGeom prst="line">
            <a:avLst/>
          </a:prstGeom>
          <a:ln w="38100"/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3779783" y="3541426"/>
            <a:ext cx="19649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EPA Action 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262322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10026" y="266359"/>
            <a:ext cx="9371949" cy="1183566"/>
          </a:xfrm>
        </p:spPr>
        <p:txBody>
          <a:bodyPr/>
          <a:lstStyle/>
          <a:p>
            <a:pPr algn="ctr"/>
            <a:r>
              <a:rPr lang="en-US" dirty="0" smtClean="0">
                <a:solidFill>
                  <a:srgbClr val="00B0F0"/>
                </a:solidFill>
              </a:rPr>
              <a:t>Oakridge Elementary School</a:t>
            </a:r>
            <a:endParaRPr lang="en-US" dirty="0">
              <a:solidFill>
                <a:srgbClr val="00B0F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D8D479-8942-46E8-A226-A4E01F7A105C}" type="slidenum">
              <a:rPr lang="en-US" smtClean="0"/>
              <a:t>21</a:t>
            </a:fld>
            <a:endParaRPr lang="en-US" dirty="0"/>
          </a:p>
        </p:txBody>
      </p:sp>
      <p:graphicFrame>
        <p:nvGraphicFramePr>
          <p:cNvPr id="7" name="Content Placeholder 8" descr="Clustered column chart representing&#10;3 series for 4 categories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76308512"/>
              </p:ext>
            </p:extLst>
          </p:nvPr>
        </p:nvGraphicFramePr>
        <p:xfrm>
          <a:off x="1409700" y="1604332"/>
          <a:ext cx="9372600" cy="462121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1637716" y="2989874"/>
            <a:ext cx="19649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LCS Action  Level</a:t>
            </a:r>
            <a:endParaRPr lang="en-US" dirty="0"/>
          </a:p>
        </p:txBody>
      </p:sp>
      <p:pic>
        <p:nvPicPr>
          <p:cNvPr id="6" name="Picture 5" descr="Water PNG Transparent Images | PNG All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844373"/>
            <a:ext cx="13025336" cy="239798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408793" y="2096445"/>
            <a:ext cx="1572412" cy="30777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Bubbler Removed</a:t>
            </a:r>
            <a:endParaRPr lang="en-US" sz="1400" dirty="0"/>
          </a:p>
        </p:txBody>
      </p:sp>
      <p:sp>
        <p:nvSpPr>
          <p:cNvPr id="8" name="TextBox 7"/>
          <p:cNvSpPr txBox="1"/>
          <p:nvPr/>
        </p:nvSpPr>
        <p:spPr>
          <a:xfrm>
            <a:off x="10289342" y="1968914"/>
            <a:ext cx="1572412" cy="30777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Bubbler Removed</a:t>
            </a:r>
            <a:endParaRPr lang="en-US" sz="1400" dirty="0"/>
          </a:p>
        </p:txBody>
      </p:sp>
      <p:sp>
        <p:nvSpPr>
          <p:cNvPr id="9" name="Bent-Up Arrow 8"/>
          <p:cNvSpPr/>
          <p:nvPr/>
        </p:nvSpPr>
        <p:spPr>
          <a:xfrm>
            <a:off x="4690599" y="2432426"/>
            <a:ext cx="173655" cy="149832"/>
          </a:xfrm>
          <a:prstGeom prst="bent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4408793" y="2467988"/>
            <a:ext cx="41828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15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10289342" y="2344877"/>
            <a:ext cx="41828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16</a:t>
            </a:r>
            <a:endParaRPr lang="en-US" dirty="0"/>
          </a:p>
        </p:txBody>
      </p:sp>
      <p:cxnSp>
        <p:nvCxnSpPr>
          <p:cNvPr id="12" name="Straight Connector 11"/>
          <p:cNvCxnSpPr/>
          <p:nvPr/>
        </p:nvCxnSpPr>
        <p:spPr>
          <a:xfrm flipV="1">
            <a:off x="1789809" y="2340456"/>
            <a:ext cx="8992166" cy="0"/>
          </a:xfrm>
          <a:prstGeom prst="line">
            <a:avLst/>
          </a:prstGeom>
          <a:ln w="38100"/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1715029" y="2007842"/>
            <a:ext cx="19649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EPA Action 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017674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>
                <a:solidFill>
                  <a:srgbClr val="00B0F0"/>
                </a:solidFill>
              </a:rPr>
              <a:t>Pineview Elementary School</a:t>
            </a:r>
            <a:endParaRPr lang="en-US" dirty="0">
              <a:solidFill>
                <a:srgbClr val="00B0F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D8D479-8942-46E8-A226-A4E01F7A105C}" type="slidenum">
              <a:rPr lang="en-US" smtClean="0"/>
              <a:t>22</a:t>
            </a:fld>
            <a:endParaRPr lang="en-US" dirty="0"/>
          </a:p>
        </p:txBody>
      </p:sp>
      <p:graphicFrame>
        <p:nvGraphicFramePr>
          <p:cNvPr id="7" name="Content Placeholder 8" descr="Clustered column chart representing&#10;3 series for 4 categories"/>
          <p:cNvGraphicFramePr>
            <a:graphicFrameLocks noGrp="1"/>
          </p:cNvGraphicFramePr>
          <p:nvPr>
            <p:ph idx="1"/>
            <p:extLst/>
          </p:nvPr>
        </p:nvGraphicFramePr>
        <p:xfrm>
          <a:off x="1409700" y="1565275"/>
          <a:ext cx="9372600" cy="462121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1637716" y="2967347"/>
            <a:ext cx="19649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LCS Action  Level</a:t>
            </a:r>
            <a:endParaRPr lang="en-US" dirty="0"/>
          </a:p>
        </p:txBody>
      </p:sp>
      <p:pic>
        <p:nvPicPr>
          <p:cNvPr id="8" name="Picture 7" descr="Water PNG Transparent Images | PNG All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844373"/>
            <a:ext cx="13025336" cy="2397985"/>
          </a:xfrm>
          <a:prstGeom prst="rect">
            <a:avLst/>
          </a:prstGeom>
        </p:spPr>
      </p:pic>
      <p:cxnSp>
        <p:nvCxnSpPr>
          <p:cNvPr id="9" name="Straight Connector 8"/>
          <p:cNvCxnSpPr/>
          <p:nvPr/>
        </p:nvCxnSpPr>
        <p:spPr>
          <a:xfrm flipV="1">
            <a:off x="1705143" y="2371430"/>
            <a:ext cx="8992166" cy="0"/>
          </a:xfrm>
          <a:prstGeom prst="line">
            <a:avLst/>
          </a:prstGeom>
          <a:ln w="38100"/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1637716" y="2081645"/>
            <a:ext cx="19649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EPA Action 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152554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>
                <a:solidFill>
                  <a:srgbClr val="00B0F0"/>
                </a:solidFill>
              </a:rPr>
              <a:t>Riley Elementary School</a:t>
            </a:r>
            <a:endParaRPr lang="en-US" dirty="0">
              <a:solidFill>
                <a:srgbClr val="00B0F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D8D479-8942-46E8-A226-A4E01F7A105C}" type="slidenum">
              <a:rPr lang="en-US" smtClean="0"/>
              <a:t>23</a:t>
            </a:fld>
            <a:endParaRPr lang="en-US" dirty="0"/>
          </a:p>
        </p:txBody>
      </p:sp>
      <p:graphicFrame>
        <p:nvGraphicFramePr>
          <p:cNvPr id="7" name="Content Placeholder 8" descr="Clustered column chart representing&#10;3 series for 4 categories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60870618"/>
              </p:ext>
            </p:extLst>
          </p:nvPr>
        </p:nvGraphicFramePr>
        <p:xfrm>
          <a:off x="1409700" y="1565275"/>
          <a:ext cx="9372600" cy="462121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1625603" y="3907291"/>
            <a:ext cx="196498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LCS Action  Level</a:t>
            </a:r>
            <a:endParaRPr lang="en-US" sz="1200" dirty="0"/>
          </a:p>
        </p:txBody>
      </p:sp>
      <p:pic>
        <p:nvPicPr>
          <p:cNvPr id="8" name="Picture 7" descr="Water PNG Transparent Images | PNG All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844373"/>
            <a:ext cx="13025336" cy="2397985"/>
          </a:xfrm>
          <a:prstGeom prst="rect">
            <a:avLst/>
          </a:prstGeom>
        </p:spPr>
      </p:pic>
      <p:sp>
        <p:nvSpPr>
          <p:cNvPr id="5" name="Left-Right Arrow 4"/>
          <p:cNvSpPr/>
          <p:nvPr/>
        </p:nvSpPr>
        <p:spPr>
          <a:xfrm>
            <a:off x="3242419" y="4882244"/>
            <a:ext cx="143934" cy="50800"/>
          </a:xfrm>
          <a:prstGeom prst="leftRightArrow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Left-Right Arrow 8"/>
          <p:cNvSpPr/>
          <p:nvPr/>
        </p:nvSpPr>
        <p:spPr>
          <a:xfrm>
            <a:off x="9889066" y="4892054"/>
            <a:ext cx="143934" cy="50800"/>
          </a:xfrm>
          <a:prstGeom prst="leftRightArrow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2992966" y="4905299"/>
            <a:ext cx="694266" cy="26161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1100" b="1" dirty="0" smtClean="0"/>
              <a:t>RETEST</a:t>
            </a:r>
            <a:endParaRPr lang="en-US" sz="1100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9685867" y="4905299"/>
            <a:ext cx="694266" cy="26161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1100" b="1" dirty="0" smtClean="0"/>
              <a:t>RETEST</a:t>
            </a:r>
            <a:endParaRPr lang="en-US" sz="1100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3206337" y="3730894"/>
            <a:ext cx="418289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13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9981750" y="4659290"/>
            <a:ext cx="418289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5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3340099" y="4631267"/>
            <a:ext cx="418289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3</a:t>
            </a:r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9823855" y="3240789"/>
            <a:ext cx="418289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18</a:t>
            </a:r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2992966" y="2448603"/>
            <a:ext cx="418289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28</a:t>
            </a:r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2838420" y="2121890"/>
            <a:ext cx="1572412" cy="30777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Bubbler Removed</a:t>
            </a:r>
            <a:endParaRPr lang="en-US" sz="1400" dirty="0"/>
          </a:p>
        </p:txBody>
      </p:sp>
      <p:cxnSp>
        <p:nvCxnSpPr>
          <p:cNvPr id="17" name="Straight Connector 16"/>
          <p:cNvCxnSpPr/>
          <p:nvPr/>
        </p:nvCxnSpPr>
        <p:spPr>
          <a:xfrm flipV="1">
            <a:off x="1724886" y="3673626"/>
            <a:ext cx="8992166" cy="0"/>
          </a:xfrm>
          <a:prstGeom prst="line">
            <a:avLst/>
          </a:prstGeom>
          <a:ln w="38100"/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1659638" y="3425455"/>
            <a:ext cx="196498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EPA Action  Level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27459360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>
                <a:solidFill>
                  <a:srgbClr val="00B0F0"/>
                </a:solidFill>
              </a:rPr>
              <a:t>Pineview Elementary School</a:t>
            </a:r>
            <a:endParaRPr lang="en-US" dirty="0">
              <a:solidFill>
                <a:srgbClr val="00B0F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D8D479-8942-46E8-A226-A4E01F7A105C}" type="slidenum">
              <a:rPr lang="en-US" smtClean="0"/>
              <a:t>24</a:t>
            </a:fld>
            <a:endParaRPr lang="en-US" dirty="0"/>
          </a:p>
        </p:txBody>
      </p:sp>
      <p:graphicFrame>
        <p:nvGraphicFramePr>
          <p:cNvPr id="7" name="Content Placeholder 8" descr="Clustered column chart representing&#10;3 series for 4 categories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53168935"/>
              </p:ext>
            </p:extLst>
          </p:nvPr>
        </p:nvGraphicFramePr>
        <p:xfrm>
          <a:off x="1409700" y="1565275"/>
          <a:ext cx="9372600" cy="462121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1637716" y="2967347"/>
            <a:ext cx="19649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LCS Action  Level</a:t>
            </a:r>
            <a:endParaRPr lang="en-US" dirty="0"/>
          </a:p>
        </p:txBody>
      </p:sp>
      <p:pic>
        <p:nvPicPr>
          <p:cNvPr id="8" name="Picture 7" descr="Water PNG Transparent Images | PNG All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867374"/>
            <a:ext cx="13025336" cy="2397985"/>
          </a:xfrm>
          <a:prstGeom prst="rect">
            <a:avLst/>
          </a:prstGeom>
        </p:spPr>
      </p:pic>
      <p:cxnSp>
        <p:nvCxnSpPr>
          <p:cNvPr id="9" name="Straight Connector 8"/>
          <p:cNvCxnSpPr/>
          <p:nvPr/>
        </p:nvCxnSpPr>
        <p:spPr>
          <a:xfrm flipV="1">
            <a:off x="1705143" y="2371430"/>
            <a:ext cx="8992166" cy="0"/>
          </a:xfrm>
          <a:prstGeom prst="line">
            <a:avLst/>
          </a:prstGeom>
          <a:ln w="38100"/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1637716" y="2081645"/>
            <a:ext cx="19649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EPA Action 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815606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>
                <a:solidFill>
                  <a:srgbClr val="00B0F0"/>
                </a:solidFill>
              </a:rPr>
              <a:t>Ruediger Elementary School</a:t>
            </a:r>
            <a:endParaRPr lang="en-US" dirty="0">
              <a:solidFill>
                <a:srgbClr val="00B0F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D8D479-8942-46E8-A226-A4E01F7A105C}" type="slidenum">
              <a:rPr lang="en-US" smtClean="0"/>
              <a:t>25</a:t>
            </a:fld>
            <a:endParaRPr lang="en-US" dirty="0"/>
          </a:p>
        </p:txBody>
      </p:sp>
      <p:graphicFrame>
        <p:nvGraphicFramePr>
          <p:cNvPr id="7" name="Content Placeholder 8" descr="Clustered column chart representing&#10;3 series for 4 categories"/>
          <p:cNvGraphicFramePr>
            <a:graphicFrameLocks noGrp="1"/>
          </p:cNvGraphicFramePr>
          <p:nvPr>
            <p:ph idx="1"/>
            <p:extLst/>
          </p:nvPr>
        </p:nvGraphicFramePr>
        <p:xfrm>
          <a:off x="1409700" y="1565275"/>
          <a:ext cx="9372600" cy="462121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1637716" y="2967347"/>
            <a:ext cx="19649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LCS Action  Level</a:t>
            </a:r>
            <a:endParaRPr lang="en-US" dirty="0"/>
          </a:p>
        </p:txBody>
      </p:sp>
      <p:pic>
        <p:nvPicPr>
          <p:cNvPr id="8" name="Picture 7" descr="Water PNG Transparent Images | PNG All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844373"/>
            <a:ext cx="13025336" cy="2397985"/>
          </a:xfrm>
          <a:prstGeom prst="rect">
            <a:avLst/>
          </a:prstGeom>
        </p:spPr>
      </p:pic>
      <p:cxnSp>
        <p:nvCxnSpPr>
          <p:cNvPr id="9" name="Straight Connector 8"/>
          <p:cNvCxnSpPr/>
          <p:nvPr/>
        </p:nvCxnSpPr>
        <p:spPr>
          <a:xfrm flipV="1">
            <a:off x="1705143" y="2340456"/>
            <a:ext cx="8992166" cy="0"/>
          </a:xfrm>
          <a:prstGeom prst="line">
            <a:avLst/>
          </a:prstGeom>
          <a:ln w="38100"/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1637716" y="2028834"/>
            <a:ext cx="19649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EPA Action 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194453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>
                <a:solidFill>
                  <a:srgbClr val="00B0F0"/>
                </a:solidFill>
              </a:rPr>
              <a:t>Sabal Palm Elementary School</a:t>
            </a:r>
            <a:endParaRPr lang="en-US" dirty="0">
              <a:solidFill>
                <a:srgbClr val="00B0F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D8D479-8942-46E8-A226-A4E01F7A105C}" type="slidenum">
              <a:rPr lang="en-US" smtClean="0"/>
              <a:t>26</a:t>
            </a:fld>
            <a:endParaRPr lang="en-US" dirty="0"/>
          </a:p>
        </p:txBody>
      </p:sp>
      <p:graphicFrame>
        <p:nvGraphicFramePr>
          <p:cNvPr id="7" name="Content Placeholder 8" descr="Clustered column chart representing&#10;3 series for 4 categories"/>
          <p:cNvGraphicFramePr>
            <a:graphicFrameLocks noGrp="1"/>
          </p:cNvGraphicFramePr>
          <p:nvPr>
            <p:ph idx="1"/>
            <p:extLst/>
          </p:nvPr>
        </p:nvGraphicFramePr>
        <p:xfrm>
          <a:off x="1409700" y="1565275"/>
          <a:ext cx="9372600" cy="462121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1629249" y="2967347"/>
            <a:ext cx="19649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LCS Action  Level</a:t>
            </a:r>
            <a:endParaRPr lang="en-US" dirty="0"/>
          </a:p>
        </p:txBody>
      </p:sp>
      <p:pic>
        <p:nvPicPr>
          <p:cNvPr id="8" name="Picture 7" descr="Water PNG Transparent Images | PNG All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844373"/>
            <a:ext cx="13025336" cy="2397985"/>
          </a:xfrm>
          <a:prstGeom prst="rect">
            <a:avLst/>
          </a:prstGeom>
        </p:spPr>
      </p:pic>
      <p:cxnSp>
        <p:nvCxnSpPr>
          <p:cNvPr id="9" name="Straight Connector 8"/>
          <p:cNvCxnSpPr/>
          <p:nvPr/>
        </p:nvCxnSpPr>
        <p:spPr>
          <a:xfrm flipV="1">
            <a:off x="1705142" y="2331989"/>
            <a:ext cx="8992166" cy="0"/>
          </a:xfrm>
          <a:prstGeom prst="line">
            <a:avLst/>
          </a:prstGeom>
          <a:ln w="38100"/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1629249" y="2028834"/>
            <a:ext cx="19649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EPA Action 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932476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8452" y="381709"/>
            <a:ext cx="9371949" cy="1183566"/>
          </a:xfrm>
        </p:spPr>
        <p:txBody>
          <a:bodyPr/>
          <a:lstStyle/>
          <a:p>
            <a:pPr algn="ctr"/>
            <a:r>
              <a:rPr lang="en-US" dirty="0" smtClean="0">
                <a:solidFill>
                  <a:srgbClr val="00B0F0"/>
                </a:solidFill>
              </a:rPr>
              <a:t>Sealey Elementary School</a:t>
            </a:r>
            <a:endParaRPr lang="en-US" dirty="0">
              <a:solidFill>
                <a:srgbClr val="00B0F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D8D479-8942-46E8-A226-A4E01F7A105C}" type="slidenum">
              <a:rPr lang="en-US" smtClean="0"/>
              <a:t>27</a:t>
            </a:fld>
            <a:endParaRPr lang="en-US" dirty="0"/>
          </a:p>
        </p:txBody>
      </p:sp>
      <p:graphicFrame>
        <p:nvGraphicFramePr>
          <p:cNvPr id="7" name="Content Placeholder 8" descr="Clustered column chart representing&#10;3 series for 4 categories"/>
          <p:cNvGraphicFramePr>
            <a:graphicFrameLocks noGrp="1"/>
          </p:cNvGraphicFramePr>
          <p:nvPr>
            <p:ph idx="1"/>
            <p:extLst/>
          </p:nvPr>
        </p:nvGraphicFramePr>
        <p:xfrm>
          <a:off x="1409700" y="1565275"/>
          <a:ext cx="9372600" cy="462121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1620782" y="2958109"/>
            <a:ext cx="19649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LCS Action  Level</a:t>
            </a:r>
            <a:endParaRPr lang="en-US" dirty="0"/>
          </a:p>
        </p:txBody>
      </p:sp>
      <p:pic>
        <p:nvPicPr>
          <p:cNvPr id="8" name="Picture 7" descr="Water PNG Transparent Images | PNG All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844373"/>
            <a:ext cx="13025336" cy="2397985"/>
          </a:xfrm>
          <a:prstGeom prst="rect">
            <a:avLst/>
          </a:prstGeom>
        </p:spPr>
      </p:pic>
      <p:cxnSp>
        <p:nvCxnSpPr>
          <p:cNvPr id="9" name="Straight Connector 8"/>
          <p:cNvCxnSpPr/>
          <p:nvPr/>
        </p:nvCxnSpPr>
        <p:spPr>
          <a:xfrm flipV="1">
            <a:off x="1638343" y="2315056"/>
            <a:ext cx="8992166" cy="0"/>
          </a:xfrm>
          <a:prstGeom prst="line">
            <a:avLst/>
          </a:prstGeom>
          <a:ln w="38100"/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1620782" y="2014977"/>
            <a:ext cx="19649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EPA Action 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555093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>
                <a:solidFill>
                  <a:srgbClr val="00B0F0"/>
                </a:solidFill>
              </a:rPr>
              <a:t>Springwood Elementary School</a:t>
            </a:r>
            <a:endParaRPr lang="en-US" dirty="0">
              <a:solidFill>
                <a:srgbClr val="00B0F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D8D479-8942-46E8-A226-A4E01F7A105C}" type="slidenum">
              <a:rPr lang="en-US" smtClean="0"/>
              <a:t>28</a:t>
            </a:fld>
            <a:endParaRPr lang="en-US" dirty="0"/>
          </a:p>
        </p:txBody>
      </p:sp>
      <p:graphicFrame>
        <p:nvGraphicFramePr>
          <p:cNvPr id="7" name="Content Placeholder 8" descr="Clustered column chart representing&#10;3 series for 4 categories"/>
          <p:cNvGraphicFramePr>
            <a:graphicFrameLocks noGrp="1"/>
          </p:cNvGraphicFramePr>
          <p:nvPr>
            <p:ph idx="1"/>
            <p:extLst/>
          </p:nvPr>
        </p:nvGraphicFramePr>
        <p:xfrm>
          <a:off x="1409700" y="1565275"/>
          <a:ext cx="9372600" cy="462121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1637716" y="2967347"/>
            <a:ext cx="19649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LCS Action  Level</a:t>
            </a:r>
            <a:endParaRPr lang="en-US" dirty="0"/>
          </a:p>
        </p:txBody>
      </p:sp>
      <p:pic>
        <p:nvPicPr>
          <p:cNvPr id="8" name="Picture 7" descr="Water PNG Transparent Images | PNG All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844373"/>
            <a:ext cx="13025336" cy="2397985"/>
          </a:xfrm>
          <a:prstGeom prst="rect">
            <a:avLst/>
          </a:prstGeom>
        </p:spPr>
      </p:pic>
      <p:cxnSp>
        <p:nvCxnSpPr>
          <p:cNvPr id="9" name="Straight Connector 8"/>
          <p:cNvCxnSpPr/>
          <p:nvPr/>
        </p:nvCxnSpPr>
        <p:spPr>
          <a:xfrm flipV="1">
            <a:off x="1637716" y="2331989"/>
            <a:ext cx="8992166" cy="0"/>
          </a:xfrm>
          <a:prstGeom prst="line">
            <a:avLst/>
          </a:prstGeom>
          <a:ln w="38100"/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1637716" y="2028834"/>
            <a:ext cx="19649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EPA Action 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152994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>
                <a:solidFill>
                  <a:srgbClr val="00B0F0"/>
                </a:solidFill>
              </a:rPr>
              <a:t>Woodville Elementary School</a:t>
            </a:r>
            <a:endParaRPr lang="en-US" dirty="0">
              <a:solidFill>
                <a:srgbClr val="00B0F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D8D479-8942-46E8-A226-A4E01F7A105C}" type="slidenum">
              <a:rPr lang="en-US" smtClean="0"/>
              <a:t>29</a:t>
            </a:fld>
            <a:endParaRPr lang="en-US" dirty="0"/>
          </a:p>
        </p:txBody>
      </p:sp>
      <p:graphicFrame>
        <p:nvGraphicFramePr>
          <p:cNvPr id="7" name="Content Placeholder 8" descr="Clustered column chart representing&#10;3 series for 4 categories"/>
          <p:cNvGraphicFramePr>
            <a:graphicFrameLocks noGrp="1"/>
          </p:cNvGraphicFramePr>
          <p:nvPr>
            <p:ph idx="1"/>
            <p:extLst/>
          </p:nvPr>
        </p:nvGraphicFramePr>
        <p:xfrm>
          <a:off x="1409375" y="1555548"/>
          <a:ext cx="9372600" cy="462121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1620783" y="2962483"/>
            <a:ext cx="19649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LCS Action  Level</a:t>
            </a:r>
            <a:endParaRPr lang="en-US" dirty="0"/>
          </a:p>
        </p:txBody>
      </p:sp>
      <p:pic>
        <p:nvPicPr>
          <p:cNvPr id="6" name="Picture 5" descr="Water PNG Transparent Images | PNG All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834645"/>
            <a:ext cx="13025336" cy="2397985"/>
          </a:xfrm>
          <a:prstGeom prst="rect">
            <a:avLst/>
          </a:prstGeom>
        </p:spPr>
      </p:pic>
      <p:cxnSp>
        <p:nvCxnSpPr>
          <p:cNvPr id="8" name="Straight Connector 7"/>
          <p:cNvCxnSpPr/>
          <p:nvPr/>
        </p:nvCxnSpPr>
        <p:spPr>
          <a:xfrm flipV="1">
            <a:off x="1701097" y="2356088"/>
            <a:ext cx="8992072" cy="0"/>
          </a:xfrm>
          <a:prstGeom prst="line">
            <a:avLst/>
          </a:prstGeom>
          <a:ln w="38100"/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1612291" y="2066047"/>
            <a:ext cx="19649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EPA Action 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868959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Chart 5"/>
          <p:cNvGraphicFramePr/>
          <p:nvPr>
            <p:extLst>
              <p:ext uri="{D42A27DB-BD31-4B8C-83A1-F6EECF244321}">
                <p14:modId xmlns:p14="http://schemas.microsoft.com/office/powerpoint/2010/main" val="727671185"/>
              </p:ext>
            </p:extLst>
          </p:nvPr>
        </p:nvGraphicFramePr>
        <p:xfrm>
          <a:off x="0" y="0"/>
          <a:ext cx="12192000" cy="6858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580477" y="3630757"/>
            <a:ext cx="17239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EPA Action Level</a:t>
            </a:r>
          </a:p>
        </p:txBody>
      </p:sp>
    </p:spTree>
    <p:extLst>
      <p:ext uri="{BB962C8B-B14F-4D97-AF65-F5344CB8AC3E}">
        <p14:creationId xmlns:p14="http://schemas.microsoft.com/office/powerpoint/2010/main" val="18287874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>
                <a:solidFill>
                  <a:srgbClr val="00B0F0"/>
                </a:solidFill>
              </a:rPr>
              <a:t>W. T. Moore Elementary School</a:t>
            </a:r>
            <a:endParaRPr lang="en-US" dirty="0">
              <a:solidFill>
                <a:srgbClr val="00B0F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D8D479-8942-46E8-A226-A4E01F7A105C}" type="slidenum">
              <a:rPr lang="en-US" smtClean="0"/>
              <a:t>30</a:t>
            </a:fld>
            <a:endParaRPr lang="en-US" dirty="0"/>
          </a:p>
        </p:txBody>
      </p:sp>
      <p:graphicFrame>
        <p:nvGraphicFramePr>
          <p:cNvPr id="7" name="Content Placeholder 8" descr="Clustered column chart representing&#10;3 series for 4 categories"/>
          <p:cNvGraphicFramePr>
            <a:graphicFrameLocks noGrp="1"/>
          </p:cNvGraphicFramePr>
          <p:nvPr>
            <p:ph idx="1"/>
            <p:extLst/>
          </p:nvPr>
        </p:nvGraphicFramePr>
        <p:xfrm>
          <a:off x="1409375" y="1555548"/>
          <a:ext cx="9372600" cy="462121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1637716" y="2953943"/>
            <a:ext cx="19649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LCS Action  Level</a:t>
            </a:r>
            <a:endParaRPr lang="en-US" dirty="0"/>
          </a:p>
        </p:txBody>
      </p:sp>
      <p:pic>
        <p:nvPicPr>
          <p:cNvPr id="6" name="Picture 5" descr="Water PNG Transparent Images | PNG All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834499"/>
            <a:ext cx="13025336" cy="2397985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637716" y="2078874"/>
            <a:ext cx="19649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EPA Action  Level</a:t>
            </a:r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 flipV="1">
            <a:off x="1709888" y="2381488"/>
            <a:ext cx="8992072" cy="0"/>
          </a:xfrm>
          <a:prstGeom prst="line">
            <a:avLst/>
          </a:prstGeom>
          <a:ln w="38100"/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964651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34273" y="3976710"/>
            <a:ext cx="5466944" cy="920576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1777" y="4223026"/>
            <a:ext cx="1483162" cy="916563"/>
          </a:xfrm>
          <a:prstGeom prst="rect">
            <a:avLst/>
          </a:prstGeom>
        </p:spPr>
      </p:pic>
      <p:sp>
        <p:nvSpPr>
          <p:cNvPr id="7" name="Text Placeholder 4"/>
          <p:cNvSpPr txBox="1">
            <a:spLocks/>
          </p:cNvSpPr>
          <p:nvPr/>
        </p:nvSpPr>
        <p:spPr>
          <a:xfrm>
            <a:off x="1751777" y="5381893"/>
            <a:ext cx="6949440" cy="44952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buFont typeface="Arial" panose="020B0604020202020204" pitchFamily="34" charset="0"/>
              <a:buNone/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4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4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4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4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4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4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4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4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CEC_SBE_ENVIRONMENTAL HEALTH &amp; SAFETY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3317133" y="4686923"/>
            <a:ext cx="361869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latin typeface="Blackadder ITC" panose="04020505051007020D02" pitchFamily="82" charset="0"/>
              </a:rPr>
              <a:t>Danny Albritton</a:t>
            </a:r>
            <a:r>
              <a:rPr lang="en-US" dirty="0" smtClean="0"/>
              <a:t>, DOC</a:t>
            </a:r>
          </a:p>
          <a:p>
            <a:r>
              <a:rPr lang="en-US" sz="2400" dirty="0" smtClean="0">
                <a:latin typeface="Freestyle Script" panose="030804020302050B0404" pitchFamily="66" charset="0"/>
              </a:rPr>
              <a:t>Alvin “Butch” Watkins</a:t>
            </a:r>
            <a:r>
              <a:rPr lang="en-US" dirty="0" smtClean="0"/>
              <a:t>, DOM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200915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LEAD RESULTS 2019 </a:t>
            </a:r>
            <a:br>
              <a:rPr lang="en-US" dirty="0"/>
            </a:br>
            <a:r>
              <a:rPr lang="en-US" dirty="0"/>
              <a:t>Round Seven        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3</a:t>
            </a:r>
            <a:r>
              <a:rPr lang="en-US" baseline="30000" dirty="0" smtClean="0"/>
              <a:t>rd</a:t>
            </a:r>
            <a:r>
              <a:rPr lang="en-US" dirty="0" smtClean="0"/>
              <a:t>-5</a:t>
            </a:r>
            <a:r>
              <a:rPr lang="en-US" baseline="30000" dirty="0" smtClean="0"/>
              <a:t>th</a:t>
            </a:r>
            <a:r>
              <a:rPr lang="en-US" dirty="0" smtClean="0"/>
              <a:t> Grade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2019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374083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>
                <a:solidFill>
                  <a:srgbClr val="00B0F0"/>
                </a:solidFill>
              </a:rPr>
              <a:t>2019 LEAD RESULTS 3</a:t>
            </a:r>
            <a:r>
              <a:rPr lang="en-US" baseline="30000" dirty="0" smtClean="0">
                <a:solidFill>
                  <a:srgbClr val="00B0F0"/>
                </a:solidFill>
              </a:rPr>
              <a:t>rd</a:t>
            </a:r>
            <a:r>
              <a:rPr lang="en-US" dirty="0" smtClean="0">
                <a:solidFill>
                  <a:srgbClr val="00B0F0"/>
                </a:solidFill>
              </a:rPr>
              <a:t> – 5</a:t>
            </a:r>
            <a:r>
              <a:rPr lang="en-US" baseline="30000" dirty="0" smtClean="0">
                <a:solidFill>
                  <a:srgbClr val="00B0F0"/>
                </a:solidFill>
              </a:rPr>
              <a:t>th</a:t>
            </a:r>
            <a:r>
              <a:rPr lang="en-US" dirty="0" smtClean="0">
                <a:solidFill>
                  <a:srgbClr val="00B0F0"/>
                </a:solidFill>
              </a:rPr>
              <a:t> 	GRADE</a:t>
            </a:r>
            <a:endParaRPr lang="en-US" dirty="0">
              <a:solidFill>
                <a:srgbClr val="00B0F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D8D479-8942-46E8-A226-A4E01F7A105C}" type="slidenum">
              <a:rPr lang="en-US" smtClean="0"/>
              <a:t>5</a:t>
            </a:fld>
            <a:endParaRPr lang="en-US" dirty="0"/>
          </a:p>
        </p:txBody>
      </p:sp>
      <p:graphicFrame>
        <p:nvGraphicFramePr>
          <p:cNvPr id="7" name="Content Placeholder 8" descr="Clustered column chart representing&#10;3 series for 4 categories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74656365"/>
              </p:ext>
            </p:extLst>
          </p:nvPr>
        </p:nvGraphicFramePr>
        <p:xfrm>
          <a:off x="1409700" y="1565275"/>
          <a:ext cx="9372600" cy="462121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1789484" y="2079445"/>
            <a:ext cx="186811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EPA Action  Level</a:t>
            </a:r>
            <a:endParaRPr lang="en-US" sz="1200" dirty="0"/>
          </a:p>
        </p:txBody>
      </p:sp>
      <p:pic>
        <p:nvPicPr>
          <p:cNvPr id="5" name="Picture 4" descr="Water PNG Transparent Images | PNG All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848857"/>
            <a:ext cx="13025336" cy="2397985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7057300" y="3780313"/>
            <a:ext cx="4989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16</a:t>
            </a:r>
            <a:endParaRPr lang="en-US" dirty="0"/>
          </a:p>
        </p:txBody>
      </p:sp>
      <p:cxnSp>
        <p:nvCxnSpPr>
          <p:cNvPr id="11" name="Straight Connector 10"/>
          <p:cNvCxnSpPr/>
          <p:nvPr/>
        </p:nvCxnSpPr>
        <p:spPr>
          <a:xfrm>
            <a:off x="1789484" y="3715865"/>
            <a:ext cx="8992166" cy="0"/>
          </a:xfrm>
          <a:prstGeom prst="line">
            <a:avLst/>
          </a:prstGeom>
          <a:ln w="38100"/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1789484" y="2870614"/>
            <a:ext cx="196498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LCS Action  Level</a:t>
            </a:r>
            <a:endParaRPr lang="en-US" sz="1200" dirty="0"/>
          </a:p>
        </p:txBody>
      </p:sp>
      <p:sp>
        <p:nvSpPr>
          <p:cNvPr id="13" name="Bent-Up Arrow 12"/>
          <p:cNvSpPr/>
          <p:nvPr/>
        </p:nvSpPr>
        <p:spPr>
          <a:xfrm>
            <a:off x="3155092" y="2658465"/>
            <a:ext cx="173655" cy="149832"/>
          </a:xfrm>
          <a:prstGeom prst="bent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dirty="0"/>
          </a:p>
        </p:txBody>
      </p:sp>
      <p:sp>
        <p:nvSpPr>
          <p:cNvPr id="14" name="TextBox 7"/>
          <p:cNvSpPr txBox="1"/>
          <p:nvPr/>
        </p:nvSpPr>
        <p:spPr>
          <a:xfrm>
            <a:off x="2908209" y="2361100"/>
            <a:ext cx="1940784" cy="3693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dirty="0" smtClean="0"/>
              <a:t>Bubbler Retested</a:t>
            </a:r>
            <a:endParaRPr lang="en-US" sz="1800" dirty="0"/>
          </a:p>
        </p:txBody>
      </p:sp>
      <p:sp>
        <p:nvSpPr>
          <p:cNvPr id="15" name="TextBox 14"/>
          <p:cNvSpPr txBox="1"/>
          <p:nvPr/>
        </p:nvSpPr>
        <p:spPr>
          <a:xfrm>
            <a:off x="3024940" y="2714140"/>
            <a:ext cx="433961" cy="3748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31</a:t>
            </a:r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6702311" y="2451368"/>
            <a:ext cx="41828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35</a:t>
            </a:r>
            <a:endParaRPr lang="en-US" dirty="0"/>
          </a:p>
        </p:txBody>
      </p:sp>
      <p:sp>
        <p:nvSpPr>
          <p:cNvPr id="9" name="Bent-Up Arrow 8"/>
          <p:cNvSpPr/>
          <p:nvPr/>
        </p:nvSpPr>
        <p:spPr>
          <a:xfrm>
            <a:off x="7219948" y="3713587"/>
            <a:ext cx="173655" cy="149832"/>
          </a:xfrm>
          <a:prstGeom prst="bent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dirty="0"/>
          </a:p>
        </p:txBody>
      </p:sp>
      <p:sp>
        <p:nvSpPr>
          <p:cNvPr id="17" name="TextBox 7"/>
          <p:cNvSpPr txBox="1"/>
          <p:nvPr/>
        </p:nvSpPr>
        <p:spPr>
          <a:xfrm>
            <a:off x="6585857" y="2098053"/>
            <a:ext cx="1940784" cy="3693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dirty="0" smtClean="0"/>
              <a:t>Replace Bubblers</a:t>
            </a: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31804080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School Water Samples to-date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2019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524428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>
                <a:solidFill>
                  <a:srgbClr val="00B0F0"/>
                </a:solidFill>
              </a:rPr>
              <a:t>Apalachee Elementary School</a:t>
            </a:r>
            <a:endParaRPr lang="en-US" dirty="0">
              <a:solidFill>
                <a:srgbClr val="00B0F0"/>
              </a:solidFill>
            </a:endParaRPr>
          </a:p>
        </p:txBody>
      </p:sp>
      <p:graphicFrame>
        <p:nvGraphicFramePr>
          <p:cNvPr id="7" name="Content Placeholder 8" descr="Clustered column chart representing&#10;3 series for 4 categories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31761415"/>
              </p:ext>
            </p:extLst>
          </p:nvPr>
        </p:nvGraphicFramePr>
        <p:xfrm>
          <a:off x="1409375" y="1555548"/>
          <a:ext cx="9372600" cy="462121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1637716" y="2959482"/>
            <a:ext cx="19649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LCS Action  Level</a:t>
            </a:r>
            <a:endParaRPr lang="en-US" dirty="0"/>
          </a:p>
        </p:txBody>
      </p:sp>
      <p:pic>
        <p:nvPicPr>
          <p:cNvPr id="6" name="Picture 5" descr="Water PNG Transparent Images | PNG All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828643"/>
            <a:ext cx="13025336" cy="23979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80548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>
                <a:solidFill>
                  <a:srgbClr val="00B0F0"/>
                </a:solidFill>
              </a:rPr>
              <a:t>Astoria Park Elementary School</a:t>
            </a:r>
            <a:endParaRPr lang="en-US" dirty="0">
              <a:solidFill>
                <a:srgbClr val="00B0F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D8D479-8942-46E8-A226-A4E01F7A105C}" type="slidenum">
              <a:rPr lang="en-US" smtClean="0"/>
              <a:t>8</a:t>
            </a:fld>
            <a:endParaRPr lang="en-US" dirty="0"/>
          </a:p>
        </p:txBody>
      </p:sp>
      <p:graphicFrame>
        <p:nvGraphicFramePr>
          <p:cNvPr id="7" name="Content Placeholder 8" descr="Clustered column chart representing&#10;3 series for 4 categories"/>
          <p:cNvGraphicFramePr>
            <a:graphicFrameLocks noGrp="1"/>
          </p:cNvGraphicFramePr>
          <p:nvPr>
            <p:ph idx="1"/>
            <p:extLst/>
          </p:nvPr>
        </p:nvGraphicFramePr>
        <p:xfrm>
          <a:off x="1409375" y="1555548"/>
          <a:ext cx="9372600" cy="462121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1637716" y="2967347"/>
            <a:ext cx="19649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LCS Action  Level</a:t>
            </a:r>
            <a:endParaRPr lang="en-US" dirty="0"/>
          </a:p>
        </p:txBody>
      </p:sp>
      <p:pic>
        <p:nvPicPr>
          <p:cNvPr id="6" name="Picture 5" descr="Water PNG Transparent Images | PNG All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844373"/>
            <a:ext cx="13025336" cy="2397985"/>
          </a:xfrm>
          <a:prstGeom prst="rect">
            <a:avLst/>
          </a:prstGeom>
        </p:spPr>
      </p:pic>
      <p:cxnSp>
        <p:nvCxnSpPr>
          <p:cNvPr id="8" name="Straight Connector 7"/>
          <p:cNvCxnSpPr/>
          <p:nvPr/>
        </p:nvCxnSpPr>
        <p:spPr>
          <a:xfrm flipV="1">
            <a:off x="1722076" y="2340456"/>
            <a:ext cx="8992166" cy="0"/>
          </a:xfrm>
          <a:prstGeom prst="line">
            <a:avLst/>
          </a:prstGeom>
          <a:ln w="38100"/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1637716" y="2042530"/>
            <a:ext cx="19649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EPA Action 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082383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>
                <a:solidFill>
                  <a:srgbClr val="00B0F0"/>
                </a:solidFill>
              </a:rPr>
              <a:t>Bond Elementary School</a:t>
            </a:r>
            <a:endParaRPr lang="en-US" dirty="0">
              <a:solidFill>
                <a:srgbClr val="00B0F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D8D479-8942-46E8-A226-A4E01F7A105C}" type="slidenum">
              <a:rPr lang="en-US" smtClean="0"/>
              <a:t>9</a:t>
            </a:fld>
            <a:endParaRPr lang="en-US" dirty="0"/>
          </a:p>
        </p:txBody>
      </p:sp>
      <p:graphicFrame>
        <p:nvGraphicFramePr>
          <p:cNvPr id="7" name="Content Placeholder 8" descr="Clustered column chart representing&#10;3 series for 4 categories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11244274"/>
              </p:ext>
            </p:extLst>
          </p:nvPr>
        </p:nvGraphicFramePr>
        <p:xfrm>
          <a:off x="1409700" y="1565275"/>
          <a:ext cx="9372600" cy="462121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1654650" y="2898099"/>
            <a:ext cx="19649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LCS Action  Level</a:t>
            </a:r>
            <a:endParaRPr lang="en-US" dirty="0"/>
          </a:p>
        </p:txBody>
      </p:sp>
      <p:pic>
        <p:nvPicPr>
          <p:cNvPr id="6" name="Picture 5" descr="Water PNG Transparent Images | PNG All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886706"/>
            <a:ext cx="13025336" cy="2397985"/>
          </a:xfrm>
          <a:prstGeom prst="rect">
            <a:avLst/>
          </a:prstGeom>
        </p:spPr>
      </p:pic>
      <p:cxnSp>
        <p:nvCxnSpPr>
          <p:cNvPr id="8" name="Straight Connector 7"/>
          <p:cNvCxnSpPr/>
          <p:nvPr/>
        </p:nvCxnSpPr>
        <p:spPr>
          <a:xfrm flipV="1">
            <a:off x="1722076" y="2348923"/>
            <a:ext cx="8992166" cy="0"/>
          </a:xfrm>
          <a:prstGeom prst="line">
            <a:avLst/>
          </a:prstGeom>
          <a:ln w="38100"/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1654650" y="2047021"/>
            <a:ext cx="19649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EPA Action 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513332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Ecology 16x9">
  <a:themeElements>
    <a:clrScheme name="Ecology">
      <a:dk1>
        <a:srgbClr val="4D3E2F"/>
      </a:dk1>
      <a:lt1>
        <a:sysClr val="window" lastClr="FFFFFF"/>
      </a:lt1>
      <a:dk2>
        <a:srgbClr val="000000"/>
      </a:dk2>
      <a:lt2>
        <a:srgbClr val="DDDDDD"/>
      </a:lt2>
      <a:accent1>
        <a:srgbClr val="8BAA00"/>
      </a:accent1>
      <a:accent2>
        <a:srgbClr val="2A6CB2"/>
      </a:accent2>
      <a:accent3>
        <a:srgbClr val="795837"/>
      </a:accent3>
      <a:accent4>
        <a:srgbClr val="D18316"/>
      </a:accent4>
      <a:accent5>
        <a:srgbClr val="79B4F0"/>
      </a:accent5>
      <a:accent6>
        <a:srgbClr val="CDC80F"/>
      </a:accent6>
      <a:hlink>
        <a:srgbClr val="2A6CB2"/>
      </a:hlink>
      <a:folHlink>
        <a:srgbClr val="808080"/>
      </a:folHlink>
    </a:clrScheme>
    <a:fontScheme name="Corbel">
      <a:maj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Nature ecology education photo presentation.potx" id="{C2041BFC-79DD-469A-9C9C-CE3A45FF64F3}" vid="{F6D325B2-35D9-40C5-B4CD-C0A8483D5659}"/>
    </a:ext>
  </a:extLst>
</a:theme>
</file>

<file path=ppt/theme/theme2.xml><?xml version="1.0" encoding="utf-8"?>
<a:theme xmlns:a="http://schemas.openxmlformats.org/drawingml/2006/main" name="Office Theme">
  <a:themeElements>
    <a:clrScheme name="Ecology">
      <a:dk1>
        <a:srgbClr val="4D3E2F"/>
      </a:dk1>
      <a:lt1>
        <a:sysClr val="window" lastClr="FFFFFF"/>
      </a:lt1>
      <a:dk2>
        <a:srgbClr val="000000"/>
      </a:dk2>
      <a:lt2>
        <a:srgbClr val="DDDDDD"/>
      </a:lt2>
      <a:accent1>
        <a:srgbClr val="8BAA00"/>
      </a:accent1>
      <a:accent2>
        <a:srgbClr val="2A6CB2"/>
      </a:accent2>
      <a:accent3>
        <a:srgbClr val="795837"/>
      </a:accent3>
      <a:accent4>
        <a:srgbClr val="D18316"/>
      </a:accent4>
      <a:accent5>
        <a:srgbClr val="79B4F0"/>
      </a:accent5>
      <a:accent6>
        <a:srgbClr val="CDC80F"/>
      </a:accent6>
      <a:hlink>
        <a:srgbClr val="2A6CB2"/>
      </a:hlink>
      <a:folHlink>
        <a:srgbClr val="808080"/>
      </a:folHlink>
    </a:clrScheme>
    <a:fontScheme name="Corbel">
      <a:maj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Ecology">
      <a:dk1>
        <a:srgbClr val="4D3E2F"/>
      </a:dk1>
      <a:lt1>
        <a:sysClr val="window" lastClr="FFFFFF"/>
      </a:lt1>
      <a:dk2>
        <a:srgbClr val="000000"/>
      </a:dk2>
      <a:lt2>
        <a:srgbClr val="DDDDDD"/>
      </a:lt2>
      <a:accent1>
        <a:srgbClr val="8BAA00"/>
      </a:accent1>
      <a:accent2>
        <a:srgbClr val="2A6CB2"/>
      </a:accent2>
      <a:accent3>
        <a:srgbClr val="795837"/>
      </a:accent3>
      <a:accent4>
        <a:srgbClr val="D18316"/>
      </a:accent4>
      <a:accent5>
        <a:srgbClr val="79B4F0"/>
      </a:accent5>
      <a:accent6>
        <a:srgbClr val="CDC80F"/>
      </a:accent6>
      <a:hlink>
        <a:srgbClr val="2A6CB2"/>
      </a:hlink>
      <a:folHlink>
        <a:srgbClr val="808080"/>
      </a:folHlink>
    </a:clrScheme>
    <a:fontScheme name="Corbel">
      <a:maj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Nature ecology education photo presentation</Template>
  <TotalTime>11974</TotalTime>
  <Words>395</Words>
  <Application>Microsoft Office PowerPoint</Application>
  <PresentationFormat>Widescreen</PresentationFormat>
  <Paragraphs>161</Paragraphs>
  <Slides>31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36" baseType="lpstr">
      <vt:lpstr>Arial</vt:lpstr>
      <vt:lpstr>Blackadder ITC</vt:lpstr>
      <vt:lpstr>Corbel</vt:lpstr>
      <vt:lpstr>Freestyle Script</vt:lpstr>
      <vt:lpstr>Ecology 16x9</vt:lpstr>
      <vt:lpstr>Leon County Schools Water  Quality Update Workshop 2019</vt:lpstr>
      <vt:lpstr>LEAD RESULTS 2018  Round Six                Pre-K thru 2nd Grade</vt:lpstr>
      <vt:lpstr>PowerPoint Presentation</vt:lpstr>
      <vt:lpstr>LEAD RESULTS 2019  Round Seven          3rd-5th Grade</vt:lpstr>
      <vt:lpstr>2019 LEAD RESULTS 3rd – 5th  GRADE</vt:lpstr>
      <vt:lpstr>School Water Samples to-date</vt:lpstr>
      <vt:lpstr>Apalachee Elementary School</vt:lpstr>
      <vt:lpstr>Astoria Park Elementary School</vt:lpstr>
      <vt:lpstr>Bond Elementary School</vt:lpstr>
      <vt:lpstr>Buck Lake Elementary School</vt:lpstr>
      <vt:lpstr>Canopy Oaks Elementary School</vt:lpstr>
      <vt:lpstr>Chaires Elementary School</vt:lpstr>
      <vt:lpstr>Conley Elementary School</vt:lpstr>
      <vt:lpstr>DeSoto Trails Elementary School</vt:lpstr>
      <vt:lpstr>Ft. Braden Elementary School</vt:lpstr>
      <vt:lpstr>Gilchrist Elementary School</vt:lpstr>
      <vt:lpstr>Hartsfield Elementary School</vt:lpstr>
      <vt:lpstr>Hawks Rise Elementary School</vt:lpstr>
      <vt:lpstr>Kate Sullivan Elementary School</vt:lpstr>
      <vt:lpstr>Killearn Lakes Elementary School</vt:lpstr>
      <vt:lpstr>Oakridge Elementary School</vt:lpstr>
      <vt:lpstr>Pineview Elementary School</vt:lpstr>
      <vt:lpstr>Riley Elementary School</vt:lpstr>
      <vt:lpstr>Pineview Elementary School</vt:lpstr>
      <vt:lpstr>Ruediger Elementary School</vt:lpstr>
      <vt:lpstr>Sabal Palm Elementary School</vt:lpstr>
      <vt:lpstr>Sealey Elementary School</vt:lpstr>
      <vt:lpstr>Springwood Elementary School</vt:lpstr>
      <vt:lpstr>Woodville Elementary School</vt:lpstr>
      <vt:lpstr>W. T. Moore Elementary School</vt:lpstr>
      <vt:lpstr>PowerPoint Presentation</vt:lpstr>
    </vt:vector>
  </TitlesOfParts>
  <Company>Leon County Schools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LEAD RESULTS 2018  Round Seven         3rd-5th Grades</dc:title>
  <dc:creator>Grissom, Deanetra</dc:creator>
  <cp:lastModifiedBy>McQueen, LaRoderick</cp:lastModifiedBy>
  <cp:revision>46</cp:revision>
  <dcterms:created xsi:type="dcterms:W3CDTF">2019-04-22T13:46:51Z</dcterms:created>
  <dcterms:modified xsi:type="dcterms:W3CDTF">2019-07-24T20:24:32Z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0x010100AA3F7D94069FF64A86F7DFF56D60E3BE</vt:lpwstr>
  </property>
</Properties>
</file>